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7" r:id="rId21"/>
    <p:sldId id="278" r:id="rId22"/>
    <p:sldId id="279" r:id="rId23"/>
    <p:sldId id="280" r:id="rId24"/>
    <p:sldId id="281" r:id="rId25"/>
    <p:sldId id="282" r:id="rId26"/>
    <p:sldId id="271" r:id="rId27"/>
    <p:sldId id="27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5" autoAdjust="0"/>
    <p:restoredTop sz="94660"/>
  </p:normalViewPr>
  <p:slideViewPr>
    <p:cSldViewPr snapToGrid="0">
      <p:cViewPr>
        <p:scale>
          <a:sx n="66" d="100"/>
          <a:sy n="66" d="100"/>
        </p:scale>
        <p:origin x="784" y="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A6441-B786-4FF2-910E-2250117B520D}" type="datetimeFigureOut">
              <a:rPr lang="zh-CN" altLang="en-US" smtClean="0"/>
              <a:t>2025/8/6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53D82-4840-4FED-89A7-32CF269705F9}" type="slidenum">
              <a:rPr lang="zh-CN" altLang="en-US" smtClean="0"/>
              <a:t>‹#›</a:t>
            </a:fld>
            <a:endParaRPr lang="zh-CN" altLang="en-US"/>
          </a:p>
        </p:txBody>
      </p:sp>
    </p:spTree>
    <p:extLst>
      <p:ext uri="{BB962C8B-B14F-4D97-AF65-F5344CB8AC3E}">
        <p14:creationId xmlns:p14="http://schemas.microsoft.com/office/powerpoint/2010/main" val="102585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上图展示的是推理引擎的架构图。展示了整个推理引擎的流程结构与相关的算法，整个框架从上到下可以分为四个主要部分：</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接口输入、模型压缩与优化、</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优化和 </a:t>
            </a:r>
            <a:r>
              <a:rPr lang="en-US" altLang="zh-CN" sz="1200" b="0" i="0" kern="1200" dirty="0" smtClean="0">
                <a:solidFill>
                  <a:schemeClr val="tx1"/>
                </a:solidFill>
                <a:effectLst/>
                <a:latin typeface="+mn-lt"/>
                <a:ea typeface="+mn-ea"/>
                <a:cs typeface="+mn-cs"/>
              </a:rPr>
              <a:t>Kernel </a:t>
            </a:r>
            <a:r>
              <a:rPr lang="zh-CN" altLang="en-US" sz="1200" b="0" i="0" kern="1200" dirty="0" smtClean="0">
                <a:solidFill>
                  <a:schemeClr val="tx1"/>
                </a:solidFill>
                <a:effectLst/>
                <a:latin typeface="+mn-lt"/>
                <a:ea typeface="+mn-ea"/>
                <a:cs typeface="+mn-cs"/>
              </a:rPr>
              <a:t>优化。</a:t>
            </a:r>
          </a:p>
          <a:p>
            <a:r>
              <a:rPr lang="zh-CN" altLang="en-US" sz="1200" b="0" i="0" kern="1200" dirty="0" smtClean="0">
                <a:solidFill>
                  <a:schemeClr val="tx1"/>
                </a:solidFill>
                <a:effectLst/>
                <a:latin typeface="+mn-lt"/>
                <a:ea typeface="+mn-ea"/>
                <a:cs typeface="+mn-cs"/>
              </a:rPr>
              <a:t>首先是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接口部分，这部分负责为不同编程语言（如 </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JS</a:t>
            </a:r>
            <a:r>
              <a:rPr lang="zh-CN" altLang="en-US" sz="1200" b="0" i="0" kern="1200" dirty="0" smtClean="0">
                <a:solidFill>
                  <a:schemeClr val="tx1"/>
                </a:solidFill>
                <a:effectLst/>
                <a:latin typeface="+mn-lt"/>
                <a:ea typeface="+mn-ea"/>
                <a:cs typeface="+mn-cs"/>
              </a:rPr>
              <a:t>）提供统一的接口，使得开发者能够方便地与推理引擎进行交互。这部分的功能是推理引擎与外部环境沟通的桥梁，使得各种应用程序能够无缝地集成和使用推理引擎的功能。</a:t>
            </a:r>
          </a:p>
          <a:p>
            <a:r>
              <a:rPr lang="zh-CN" altLang="en-US" sz="1200" b="0" i="0" kern="1200" dirty="0" smtClean="0">
                <a:solidFill>
                  <a:schemeClr val="tx1"/>
                </a:solidFill>
                <a:effectLst/>
                <a:latin typeface="+mn-lt"/>
                <a:ea typeface="+mn-ea"/>
                <a:cs typeface="+mn-cs"/>
              </a:rPr>
              <a:t>接下来是模型压缩与优化部分，这个部分主要负责优化模型的大小和性能，以便在实际应用中更加高效地使用。在其中，包含技术包括模型格式转换、模型压缩、端侧学习、图优化等，它们能够减少模型的存储需求、加快推理速度，并提高模型的泛化能力，其中的内容将会在后续的章节中展开介绍。</a:t>
            </a:r>
          </a:p>
          <a:p>
            <a:r>
              <a:rPr lang="en-US" altLang="zh-CN" sz="1200" b="0" i="0" kern="1200" dirty="0" smtClean="0">
                <a:solidFill>
                  <a:schemeClr val="tx1"/>
                </a:solidFill>
                <a:effectLst/>
                <a:latin typeface="+mn-lt"/>
                <a:ea typeface="+mn-ea"/>
                <a:cs typeface="+mn-cs"/>
              </a:rPr>
              <a:t>IR</a:t>
            </a:r>
            <a:r>
              <a:rPr lang="zh-CN" altLang="en-US" sz="1200" b="0" i="0" kern="1200" dirty="0" smtClean="0">
                <a:solidFill>
                  <a:schemeClr val="tx1"/>
                </a:solidFill>
                <a:effectLst/>
                <a:latin typeface="+mn-lt"/>
                <a:ea typeface="+mn-ea"/>
                <a:cs typeface="+mn-cs"/>
              </a:rPr>
              <a:t>（中间表示）作为模型的标准化呈现，它在确保模型能在不同硬件和软件平台上顺畅且高效运行方面发挥着核心作用。每个具体的模型都拥有其独特的 </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，这些 </a:t>
            </a:r>
            <a:r>
              <a:rPr lang="en-US" altLang="zh-CN" sz="1200" b="0" i="0" kern="1200" dirty="0" smtClean="0">
                <a:solidFill>
                  <a:schemeClr val="tx1"/>
                </a:solidFill>
                <a:effectLst/>
                <a:latin typeface="+mn-lt"/>
                <a:ea typeface="+mn-ea"/>
                <a:cs typeface="+mn-cs"/>
              </a:rPr>
              <a:t>Schema </a:t>
            </a:r>
            <a:r>
              <a:rPr lang="zh-CN" altLang="en-US" sz="1200" b="0" i="0" kern="1200" dirty="0" smtClean="0">
                <a:solidFill>
                  <a:schemeClr val="tx1"/>
                </a:solidFill>
                <a:effectLst/>
                <a:latin typeface="+mn-lt"/>
                <a:ea typeface="+mn-ea"/>
                <a:cs typeface="+mn-cs"/>
              </a:rPr>
              <a:t>在经历必要的处理后，方能与后续的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调度服务无缝对接，从而确保模型在各类环境中都能实现高效且稳定的运行。</a:t>
            </a:r>
          </a:p>
          <a:p>
            <a:r>
              <a:rPr lang="zh-CN" altLang="en-US" sz="1200" b="0" i="0" kern="1200" dirty="0" smtClean="0">
                <a:solidFill>
                  <a:schemeClr val="tx1"/>
                </a:solidFill>
                <a:effectLst/>
                <a:latin typeface="+mn-lt"/>
                <a:ea typeface="+mn-ea"/>
                <a:cs typeface="+mn-cs"/>
              </a:rPr>
              <a:t>在 </a:t>
            </a:r>
            <a:r>
              <a:rPr lang="en-US" altLang="zh-CN" sz="1200" b="0" i="0" kern="1200" dirty="0" smtClean="0">
                <a:solidFill>
                  <a:schemeClr val="tx1"/>
                </a:solidFill>
                <a:effectLst/>
                <a:latin typeface="+mn-lt"/>
                <a:ea typeface="+mn-ea"/>
                <a:cs typeface="+mn-cs"/>
              </a:rPr>
              <a:t>Runtime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Compute Engine</a:t>
            </a:r>
            <a:r>
              <a:rPr lang="zh-CN" altLang="en-US" sz="1200" b="0" i="0" kern="1200" dirty="0" smtClean="0">
                <a:solidFill>
                  <a:schemeClr val="tx1"/>
                </a:solidFill>
                <a:effectLst/>
                <a:latin typeface="+mn-lt"/>
                <a:ea typeface="+mn-ea"/>
                <a:cs typeface="+mn-cs"/>
              </a:rPr>
              <a:t>）的核心环节中，作为运行时环境或计算引擎，它专注于高效地调度和执行模型的计算任务。在这个过程中，采用了诸如动态 </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、异构执行和大小核调度等先进技术。动态 </a:t>
            </a:r>
            <a:r>
              <a:rPr lang="en-US" altLang="zh-CN" sz="1200" b="0" i="0" kern="1200" dirty="0" smtClean="0">
                <a:solidFill>
                  <a:schemeClr val="tx1"/>
                </a:solidFill>
                <a:effectLst/>
                <a:latin typeface="+mn-lt"/>
                <a:ea typeface="+mn-ea"/>
                <a:cs typeface="+mn-cs"/>
              </a:rPr>
              <a:t>Batch </a:t>
            </a:r>
            <a:r>
              <a:rPr lang="zh-CN" altLang="en-US" sz="1200" b="0" i="0" kern="1200" dirty="0" smtClean="0">
                <a:solidFill>
                  <a:schemeClr val="tx1"/>
                </a:solidFill>
                <a:effectLst/>
                <a:latin typeface="+mn-lt"/>
                <a:ea typeface="+mn-ea"/>
                <a:cs typeface="+mn-cs"/>
              </a:rPr>
              <a:t>能够灵活适应实际需求，调整批量大小，从而优化资源利用率；异构执行支持在多类型硬件上并行计算，显著提升运算效率；大小核调度则确保在具有不同性能的核心上合理分配任务，实现整体性能的最大化。这些技术的融合应用，确保了模型在运行过程中的高效与稳定。在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阶段，始终致力于探索如何进一步加快模型的调度和执行速度，以提供更优质的计算服务。</a:t>
            </a:r>
          </a:p>
          <a:p>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Hardware Level Optimize</a:t>
            </a:r>
            <a:r>
              <a:rPr lang="zh-CN" altLang="en-US" sz="1200" b="0" i="0" kern="1200" dirty="0" smtClean="0">
                <a:solidFill>
                  <a:schemeClr val="tx1"/>
                </a:solidFill>
                <a:effectLst/>
                <a:latin typeface="+mn-lt"/>
                <a:ea typeface="+mn-ea"/>
                <a:cs typeface="+mn-cs"/>
              </a:rPr>
              <a:t>）部分是整个流程的关键环节，它负责实际执行通过 </a:t>
            </a:r>
            <a:r>
              <a:rPr lang="en-US" altLang="zh-CN" sz="1200" b="0" i="0" kern="1200" dirty="0" smtClean="0">
                <a:solidFill>
                  <a:schemeClr val="tx1"/>
                </a:solidFill>
                <a:effectLst/>
                <a:latin typeface="+mn-lt"/>
                <a:ea typeface="+mn-ea"/>
                <a:cs typeface="+mn-cs"/>
              </a:rPr>
              <a:t>Runtime </a:t>
            </a:r>
            <a:r>
              <a:rPr lang="zh-CN" altLang="en-US" sz="1200" b="0" i="0" kern="1200" dirty="0" smtClean="0">
                <a:solidFill>
                  <a:schemeClr val="tx1"/>
                </a:solidFill>
                <a:effectLst/>
                <a:latin typeface="+mn-lt"/>
                <a:ea typeface="+mn-ea"/>
                <a:cs typeface="+mn-cs"/>
              </a:rPr>
              <a:t>调度过来的模型。该部分专注于硬件级别的深度优化，利用诸如 </a:t>
            </a:r>
            <a:r>
              <a:rPr lang="en-US" altLang="zh-CN" sz="1200" b="0" i="0" kern="1200" dirty="0" smtClean="0">
                <a:solidFill>
                  <a:schemeClr val="tx1"/>
                </a:solidFill>
                <a:effectLst/>
                <a:latin typeface="+mn-lt"/>
                <a:ea typeface="+mn-ea"/>
                <a:cs typeface="+mn-cs"/>
              </a:rPr>
              <a:t>NEON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CUDA</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Vulkan</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等高性能计算库，旨在显著提升推理速度。这些库针对不同硬件平台提供了精细优化后的算法和数据结构，从而最大限度地发挥硬件的性能潜力。在此环节，特别关注如何进一步提高算子的执行效率，确保整体推理性能达到最佳状态。</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4</a:t>
            </a:fld>
            <a:endParaRPr lang="zh-CN" altLang="en-US"/>
          </a:p>
        </p:txBody>
      </p:sp>
    </p:spTree>
    <p:extLst>
      <p:ext uri="{BB962C8B-B14F-4D97-AF65-F5344CB8AC3E}">
        <p14:creationId xmlns:p14="http://schemas.microsoft.com/office/powerpoint/2010/main" val="353277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Pre-Model Scheduler Queues </a:t>
            </a:r>
            <a:r>
              <a:rPr lang="zh-CN" altLang="en-US" sz="1200" b="1" i="0" kern="1200" dirty="0" smtClean="0">
                <a:solidFill>
                  <a:schemeClr val="tx1"/>
                </a:solidFill>
                <a:effectLst/>
                <a:latin typeface="+mn-lt"/>
                <a:ea typeface="+mn-ea"/>
                <a:cs typeface="+mn-cs"/>
              </a:rPr>
              <a:t>的工作流程</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请求解析</a:t>
            </a:r>
            <a:r>
              <a:rPr lang="zh-CN" altLang="en-US" sz="1200" b="0" i="0" kern="1200" dirty="0" smtClean="0">
                <a:solidFill>
                  <a:schemeClr val="tx1"/>
                </a:solidFill>
                <a:effectLst/>
                <a:latin typeface="+mn-lt"/>
                <a:ea typeface="+mn-ea"/>
                <a:cs typeface="+mn-cs"/>
              </a:rPr>
              <a:t>：当一个推理请求到达 </a:t>
            </a:r>
            <a:r>
              <a:rPr lang="en-US" altLang="zh-CN" sz="1200" b="0" i="0" kern="1200" dirty="0" smtClean="0">
                <a:solidFill>
                  <a:schemeClr val="tx1"/>
                </a:solidFill>
                <a:effectLst/>
                <a:latin typeface="+mn-lt"/>
                <a:ea typeface="+mn-ea"/>
                <a:cs typeface="+mn-cs"/>
              </a:rPr>
              <a:t>Triton Server </a:t>
            </a:r>
            <a:r>
              <a:rPr lang="zh-CN" altLang="en-US" sz="1200" b="0" i="0" kern="1200" dirty="0" smtClean="0">
                <a:solidFill>
                  <a:schemeClr val="tx1"/>
                </a:solidFill>
                <a:effectLst/>
                <a:latin typeface="+mn-lt"/>
                <a:ea typeface="+mn-ea"/>
                <a:cs typeface="+mn-cs"/>
              </a:rPr>
              <a:t>时，首先通过调度器进行初步处理。调度器会解析请求的 </a:t>
            </a:r>
            <a:r>
              <a:rPr lang="en-US" altLang="zh-CN" sz="1200" b="0" i="0" kern="1200" dirty="0"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，提取出请求所指定的模型及其版本信息，这是预编排流程的起点。</a:t>
            </a:r>
          </a:p>
          <a:p>
            <a:r>
              <a:rPr lang="zh-CN" altLang="en-US" sz="1200" b="1" i="0" kern="1200" dirty="0" smtClean="0">
                <a:solidFill>
                  <a:schemeClr val="tx1"/>
                </a:solidFill>
                <a:effectLst/>
                <a:latin typeface="+mn-lt"/>
                <a:ea typeface="+mn-ea"/>
                <a:cs typeface="+mn-cs"/>
              </a:rPr>
              <a:t>模型编排信息查询</a:t>
            </a:r>
            <a:r>
              <a:rPr lang="zh-CN" altLang="en-US" sz="1200" b="0" i="0" kern="1200" dirty="0" smtClean="0">
                <a:solidFill>
                  <a:schemeClr val="tx1"/>
                </a:solidFill>
                <a:effectLst/>
                <a:latin typeface="+mn-lt"/>
                <a:ea typeface="+mn-ea"/>
                <a:cs typeface="+mn-cs"/>
              </a:rPr>
              <a:t>：利用从请求中获取的信息，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会在模型仓库中查找对应的模型配置。这些配置文件不仅定义了模型的结构和参数，还可能包含了预编排指令，比如模型间依赖关系、优先级设置或特定的资源分配需求。</a:t>
            </a:r>
          </a:p>
          <a:p>
            <a:r>
              <a:rPr lang="zh-CN" altLang="en-US" sz="1200" b="1" i="0" kern="1200" dirty="0" smtClean="0">
                <a:solidFill>
                  <a:schemeClr val="tx1"/>
                </a:solidFill>
                <a:effectLst/>
                <a:latin typeface="+mn-lt"/>
                <a:ea typeface="+mn-ea"/>
                <a:cs typeface="+mn-cs"/>
              </a:rPr>
              <a:t>执行模型编排</a:t>
            </a:r>
            <a:r>
              <a:rPr lang="zh-CN" altLang="en-US" sz="1200" b="0" i="0" kern="1200" dirty="0" smtClean="0">
                <a:solidFill>
                  <a:schemeClr val="tx1"/>
                </a:solidFill>
                <a:effectLst/>
                <a:latin typeface="+mn-lt"/>
                <a:ea typeface="+mn-ea"/>
                <a:cs typeface="+mn-cs"/>
              </a:rPr>
              <a:t>：基于查询到的编排信息，</a:t>
            </a:r>
            <a:r>
              <a:rPr lang="en-US" altLang="zh-CN" sz="1200" b="0" i="0" kern="1200" dirty="0" smtClean="0">
                <a:solidFill>
                  <a:schemeClr val="tx1"/>
                </a:solidFill>
                <a:effectLst/>
                <a:latin typeface="+mn-lt"/>
                <a:ea typeface="+mn-ea"/>
                <a:cs typeface="+mn-cs"/>
              </a:rPr>
              <a:t>Triton </a:t>
            </a:r>
            <a:r>
              <a:rPr lang="zh-CN" altLang="en-US" sz="1200" b="0" i="0" kern="1200" dirty="0" smtClean="0">
                <a:solidFill>
                  <a:schemeClr val="tx1"/>
                </a:solidFill>
                <a:effectLst/>
                <a:latin typeface="+mn-lt"/>
                <a:ea typeface="+mn-ea"/>
                <a:cs typeface="+mn-cs"/>
              </a:rPr>
              <a:t>会动态地安排模型的加载、卸载及执行顺序。例如，如果某个模型依赖于前一个模型的输出作为输入，预编排系统会确保这两个模型按正确的顺序执行。此外，它还会考虑资源利用率，尽可能并行化处理，减少等待时间。</a:t>
            </a:r>
          </a:p>
          <a:p>
            <a:r>
              <a:rPr lang="zh-CN" altLang="en-US" sz="1200" b="1" i="0" kern="1200" dirty="0" smtClean="0">
                <a:solidFill>
                  <a:schemeClr val="tx1"/>
                </a:solidFill>
                <a:effectLst/>
                <a:latin typeface="+mn-lt"/>
                <a:ea typeface="+mn-ea"/>
                <a:cs typeface="+mn-cs"/>
              </a:rPr>
              <a:t>资源管理和优化</a:t>
            </a:r>
            <a:r>
              <a:rPr lang="zh-CN" altLang="en-US" sz="1200" b="0" i="0" kern="1200" dirty="0" smtClean="0">
                <a:solidFill>
                  <a:schemeClr val="tx1"/>
                </a:solidFill>
                <a:effectLst/>
                <a:latin typeface="+mn-lt"/>
                <a:ea typeface="+mn-ea"/>
                <a:cs typeface="+mn-cs"/>
              </a:rPr>
              <a:t>：预编排机制还包括了对 </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CPU </a:t>
            </a:r>
            <a:r>
              <a:rPr lang="zh-CN" altLang="en-US" sz="1200" b="0" i="0" kern="1200" dirty="0" smtClean="0">
                <a:solidFill>
                  <a:schemeClr val="tx1"/>
                </a:solidFill>
                <a:effectLst/>
                <a:latin typeface="+mn-lt"/>
                <a:ea typeface="+mn-ea"/>
                <a:cs typeface="+mn-cs"/>
              </a:rPr>
              <a:t>等硬件资源的智能分配与回收，确保高负载情况下也能维持服务的稳定性和低延迟。它能根据当前系统负载动态调整模型实例的数量，避免资源浪费或过度竞争。</a:t>
            </a:r>
          </a:p>
          <a:p>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10</a:t>
            </a:fld>
            <a:endParaRPr lang="zh-CN" altLang="en-US"/>
          </a:p>
        </p:txBody>
      </p:sp>
    </p:spTree>
    <p:extLst>
      <p:ext uri="{BB962C8B-B14F-4D97-AF65-F5344CB8AC3E}">
        <p14:creationId xmlns:p14="http://schemas.microsoft.com/office/powerpoint/2010/main" val="392402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26</a:t>
            </a:fld>
            <a:endParaRPr lang="zh-CN" altLang="en-US"/>
          </a:p>
        </p:txBody>
      </p:sp>
    </p:spTree>
    <p:extLst>
      <p:ext uri="{BB962C8B-B14F-4D97-AF65-F5344CB8AC3E}">
        <p14:creationId xmlns:p14="http://schemas.microsoft.com/office/powerpoint/2010/main" val="159890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https://zhuanlan.zhihu.com/p/789546130</a:t>
            </a:r>
          </a:p>
          <a:p>
            <a:r>
              <a:rPr lang="en-US" altLang="zh-CN" dirty="0" smtClean="0"/>
              <a:t>https://blog.csdn.net/m0_71340392/article/details/141753326</a:t>
            </a:r>
            <a:endParaRPr lang="zh-CN" altLang="en-US" dirty="0"/>
          </a:p>
        </p:txBody>
      </p:sp>
      <p:sp>
        <p:nvSpPr>
          <p:cNvPr id="4" name="灯片编号占位符 3"/>
          <p:cNvSpPr>
            <a:spLocks noGrp="1"/>
          </p:cNvSpPr>
          <p:nvPr>
            <p:ph type="sldNum" sz="quarter" idx="10"/>
          </p:nvPr>
        </p:nvSpPr>
        <p:spPr/>
        <p:txBody>
          <a:bodyPr/>
          <a:lstStyle/>
          <a:p>
            <a:fld id="{A8353D82-4840-4FED-89A7-32CF269705F9}" type="slidenum">
              <a:rPr lang="zh-CN" altLang="en-US" smtClean="0"/>
              <a:t>27</a:t>
            </a:fld>
            <a:endParaRPr lang="zh-CN" altLang="en-US"/>
          </a:p>
        </p:txBody>
      </p:sp>
    </p:spTree>
    <p:extLst>
      <p:ext uri="{BB962C8B-B14F-4D97-AF65-F5344CB8AC3E}">
        <p14:creationId xmlns:p14="http://schemas.microsoft.com/office/powerpoint/2010/main" val="1312803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83210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98605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731998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1493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79428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0981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7139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52448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75118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282120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E02D3DA-CD84-4832-8C91-603A2AA37D96}" type="datetimeFigureOut">
              <a:rPr lang="zh-CN" altLang="en-US" smtClean="0"/>
              <a:t>2025/8/6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677547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2D3DA-CD84-4832-8C91-603A2AA37D96}" type="datetimeFigureOut">
              <a:rPr lang="zh-CN" altLang="en-US" smtClean="0"/>
              <a:t>2025/8/6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47BB7-7785-4EF1-81C4-81484EAB548A}" type="slidenum">
              <a:rPr lang="zh-CN" altLang="en-US" smtClean="0"/>
              <a:t>‹#›</a:t>
            </a:fld>
            <a:endParaRPr lang="zh-CN" altLang="en-US"/>
          </a:p>
        </p:txBody>
      </p:sp>
    </p:spTree>
    <p:extLst>
      <p:ext uri="{BB962C8B-B14F-4D97-AF65-F5344CB8AC3E}">
        <p14:creationId xmlns:p14="http://schemas.microsoft.com/office/powerpoint/2010/main" val="3397903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神经网络模型的生命周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0" y="2310062"/>
            <a:ext cx="12153510" cy="417495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a:t>
            </a:r>
            <a:endParaRPr lang="zh-CN" altLang="en-US" dirty="0"/>
          </a:p>
        </p:txBody>
      </p:sp>
    </p:spTree>
    <p:extLst>
      <p:ext uri="{BB962C8B-B14F-4D97-AF65-F5344CB8AC3E}">
        <p14:creationId xmlns:p14="http://schemas.microsoft.com/office/powerpoint/2010/main" val="178240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henzomi12.github.io/_images/04System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7" y="60874"/>
            <a:ext cx="5031484" cy="6534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riton 模型预编排"/>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75" y="113899"/>
            <a:ext cx="4797425" cy="623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75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0068" y="0"/>
            <a:ext cx="2119491" cy="400110"/>
          </a:xfrm>
          <a:prstGeom prst="rect">
            <a:avLst/>
          </a:prstGeom>
        </p:spPr>
        <p:txBody>
          <a:bodyPr wrap="none">
            <a:spAutoFit/>
          </a:bodyPr>
          <a:lstStyle/>
          <a:p>
            <a:r>
              <a:rPr lang="en-US" altLang="zh-CN" sz="2000" b="1" i="0" dirty="0" smtClean="0">
                <a:effectLst/>
                <a:latin typeface="-apple-system"/>
              </a:rPr>
              <a:t>Triton </a:t>
            </a:r>
            <a:r>
              <a:rPr lang="zh-CN" altLang="en-US" sz="2000" b="1" i="0" dirty="0" smtClean="0">
                <a:effectLst/>
                <a:latin typeface="-apple-system"/>
              </a:rPr>
              <a:t>推理引擎</a:t>
            </a:r>
            <a:endParaRPr lang="zh-CN" altLang="en-US" sz="2000" b="1" i="0" dirty="0">
              <a:effectLst/>
              <a:latin typeface="-apple-system"/>
            </a:endParaRPr>
          </a:p>
        </p:txBody>
      </p:sp>
      <p:sp>
        <p:nvSpPr>
          <p:cNvPr id="5" name="矩形 4"/>
          <p:cNvSpPr/>
          <p:nvPr/>
        </p:nvSpPr>
        <p:spPr>
          <a:xfrm>
            <a:off x="168442" y="344251"/>
            <a:ext cx="12023558" cy="830997"/>
          </a:xfrm>
          <a:prstGeom prst="rect">
            <a:avLst/>
          </a:prstGeom>
        </p:spPr>
        <p:txBody>
          <a:bodyPr wrap="square">
            <a:spAutoFit/>
          </a:bodyPr>
          <a:lstStyle/>
          <a:p>
            <a:r>
              <a:rPr lang="en-US" altLang="zh-CN" sz="1600" b="0" i="0" dirty="0" smtClean="0">
                <a:solidFill>
                  <a:srgbClr val="222832"/>
                </a:solidFill>
                <a:effectLst/>
                <a:latin typeface="-apple-system"/>
              </a:rPr>
              <a:t>Triton </a:t>
            </a:r>
            <a:r>
              <a:rPr lang="zh-CN" altLang="en-US" sz="1600" b="0" i="0" dirty="0" smtClean="0">
                <a:solidFill>
                  <a:srgbClr val="222832"/>
                </a:solidFill>
                <a:effectLst/>
                <a:latin typeface="-apple-system"/>
              </a:rPr>
              <a:t>的一大亮点在于其高度灵活且强大的推理引擎支持体系，将 </a:t>
            </a:r>
            <a:r>
              <a:rPr lang="en-US" altLang="zh-CN" sz="1600" b="0" i="0" dirty="0" err="1" smtClean="0">
                <a:solidFill>
                  <a:srgbClr val="222832"/>
                </a:solidFill>
                <a:effectLst/>
                <a:latin typeface="-apple-system"/>
              </a:rPr>
              <a:t>TensorFlow</a:t>
            </a:r>
            <a:r>
              <a:rPr lang="zh-CN" altLang="en-US" sz="1600" b="0" i="0" dirty="0" smtClean="0">
                <a:solidFill>
                  <a:srgbClr val="222832"/>
                </a:solidFill>
                <a:effectLst/>
                <a:latin typeface="-apple-system"/>
              </a:rPr>
              <a:t>、</a:t>
            </a:r>
            <a:r>
              <a:rPr lang="en-US" altLang="zh-CN" sz="1600" b="0" i="0" dirty="0" err="1" smtClean="0">
                <a:solidFill>
                  <a:srgbClr val="222832"/>
                </a:solidFill>
                <a:effectLst/>
                <a:latin typeface="-apple-system"/>
              </a:rPr>
              <a:t>TensorRT</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PyTorch</a:t>
            </a:r>
            <a:r>
              <a:rPr lang="zh-CN" altLang="en-US" sz="1600" b="0" i="0" dirty="0" smtClean="0">
                <a:solidFill>
                  <a:srgbClr val="222832"/>
                </a:solidFill>
                <a:effectLst/>
                <a:latin typeface="-apple-system"/>
              </a:rPr>
              <a:t>、</a:t>
            </a:r>
            <a:r>
              <a:rPr lang="en-US" altLang="zh-CN" sz="1600" b="0" i="0" dirty="0" smtClean="0">
                <a:solidFill>
                  <a:srgbClr val="222832"/>
                </a:solidFill>
                <a:effectLst/>
                <a:latin typeface="-apple-system"/>
              </a:rPr>
              <a:t>ONNX Runtime </a:t>
            </a:r>
            <a:r>
              <a:rPr lang="zh-CN" altLang="en-US" sz="1600" b="0" i="0" dirty="0" smtClean="0">
                <a:solidFill>
                  <a:srgbClr val="222832"/>
                </a:solidFill>
                <a:effectLst/>
                <a:latin typeface="-apple-system"/>
              </a:rPr>
              <a:t>等主流框架统一整合为“</a:t>
            </a:r>
            <a:r>
              <a:rPr lang="en-US" altLang="zh-CN" sz="1600" b="0" i="0" dirty="0" err="1" smtClean="0">
                <a:solidFill>
                  <a:srgbClr val="222832"/>
                </a:solidFill>
                <a:effectLst/>
                <a:latin typeface="-apple-system"/>
              </a:rPr>
              <a:t>Backends</a:t>
            </a:r>
            <a:r>
              <a:rPr lang="en-US" altLang="zh-CN" sz="1600" b="0" i="0" dirty="0" smtClean="0">
                <a:solidFill>
                  <a:srgbClr val="222832"/>
                </a:solidFill>
                <a:effectLst/>
                <a:latin typeface="-apple-system"/>
              </a:rPr>
              <a:t>”</a:t>
            </a:r>
            <a:r>
              <a:rPr lang="zh-CN" altLang="en-US" sz="1600" b="0" i="0" dirty="0" smtClean="0">
                <a:solidFill>
                  <a:srgbClr val="222832"/>
                </a:solidFill>
                <a:effectLst/>
                <a:latin typeface="-apple-system"/>
              </a:rPr>
              <a:t>。这一设计极大地促进了神经网络模型部署的标准化和效率，使得开发者能够在一个统一的平台上轻松管理多样化的模型，而无需关注底层实现细节，获得具有多后端架构的优势。</a:t>
            </a:r>
            <a:endParaRPr lang="zh-CN" altLang="en-US" sz="1600" dirty="0"/>
          </a:p>
        </p:txBody>
      </p:sp>
      <p:pic>
        <p:nvPicPr>
          <p:cNvPr id="8196" name="Picture 4" descr="Triton 推理引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6768"/>
            <a:ext cx="4076505" cy="52942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873500" y="1490212"/>
            <a:ext cx="8318500" cy="5016758"/>
          </a:xfrm>
          <a:prstGeom prst="rect">
            <a:avLst/>
          </a:prstGeom>
        </p:spPr>
        <p:txBody>
          <a:bodyPr wrap="square">
            <a:spAutoFit/>
          </a:bodyPr>
          <a:lstStyle/>
          <a:p>
            <a:pPr>
              <a:buFont typeface="Arial" panose="020B0604020202020204" pitchFamily="34" charset="0"/>
              <a:buChar char="•"/>
            </a:pPr>
            <a:r>
              <a:rPr lang="zh-CN" altLang="en-US" sz="2000" b="1" i="0" dirty="0" smtClean="0">
                <a:solidFill>
                  <a:srgbClr val="222832"/>
                </a:solidFill>
                <a:effectLst/>
                <a:latin typeface="-apple-system"/>
              </a:rPr>
              <a:t>无缝迁移与混合部署</a:t>
            </a:r>
            <a:r>
              <a:rPr lang="zh-CN" altLang="en-US" sz="2000" b="0" i="0" dirty="0" smtClean="0">
                <a:solidFill>
                  <a:srgbClr val="222832"/>
                </a:solidFill>
                <a:effectLst/>
                <a:latin typeface="-apple-system"/>
              </a:rPr>
              <a:t>：通过将不同框架的模型推理能力抽象为统一的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接口，</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允许用户在不修改模型代码的情况下，自由选择或切换推理引擎。这意味着，开发者可以在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模型和 </a:t>
            </a:r>
            <a:r>
              <a:rPr lang="en-US" altLang="zh-CN" sz="2000" b="0" i="0" dirty="0" smtClean="0">
                <a:solidFill>
                  <a:srgbClr val="222832"/>
                </a:solidFill>
                <a:effectLst/>
                <a:latin typeface="-apple-system"/>
              </a:rPr>
              <a:t>PyTorch </a:t>
            </a:r>
            <a:r>
              <a:rPr lang="zh-CN" altLang="en-US" sz="2000" b="0" i="0" dirty="0" smtClean="0">
                <a:solidFill>
                  <a:srgbClr val="222832"/>
                </a:solidFill>
                <a:effectLst/>
                <a:latin typeface="-apple-system"/>
              </a:rPr>
              <a:t>模型之间轻松迁移，甚至在同一服务中混合部署多种框架的模型，极大提升了开发效率和灵活性。</a:t>
            </a:r>
          </a:p>
          <a:p>
            <a:pPr>
              <a:lnSpc>
                <a:spcPct val="150000"/>
              </a:lnSpc>
              <a:buFont typeface="Arial" panose="020B0604020202020204" pitchFamily="34" charset="0"/>
              <a:buChar char="•"/>
            </a:pPr>
            <a:r>
              <a:rPr lang="zh-CN" altLang="en-US" sz="2000" b="1" i="0" dirty="0" smtClean="0">
                <a:solidFill>
                  <a:srgbClr val="222832"/>
                </a:solidFill>
                <a:effectLst/>
                <a:latin typeface="-apple-system"/>
              </a:rPr>
              <a:t>性能优化与硬件加速</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集成的每个 </a:t>
            </a:r>
            <a:r>
              <a:rPr lang="en-US" altLang="zh-CN" sz="2000" b="0" i="0" dirty="0" smtClean="0">
                <a:solidFill>
                  <a:srgbClr val="222832"/>
                </a:solidFill>
                <a:effectLst/>
                <a:latin typeface="-apple-system"/>
              </a:rPr>
              <a:t>Backend </a:t>
            </a:r>
            <a:r>
              <a:rPr lang="zh-CN" altLang="en-US" sz="2000" b="0" i="0" dirty="0" smtClean="0">
                <a:solidFill>
                  <a:srgbClr val="222832"/>
                </a:solidFill>
                <a:effectLst/>
                <a:latin typeface="-apple-system"/>
              </a:rPr>
              <a:t>都针对特定框架进行了优化，尤其是 </a:t>
            </a:r>
            <a:r>
              <a:rPr lang="en-US" altLang="zh-CN" sz="2000" b="0" i="0" dirty="0" err="1" smtClean="0">
                <a:solidFill>
                  <a:srgbClr val="222832"/>
                </a:solidFill>
                <a:effectLst/>
                <a:latin typeface="-apple-system"/>
              </a:rPr>
              <a:t>TensorRT</a:t>
            </a:r>
            <a:r>
              <a:rPr lang="zh-CN" altLang="en-US" sz="2000" b="0" i="0" dirty="0" smtClean="0">
                <a:solidFill>
                  <a:srgbClr val="222832"/>
                </a:solidFill>
                <a:effectLst/>
                <a:latin typeface="-apple-system"/>
              </a:rPr>
              <a:t>，作为英伟达开发的高性能推理加速库，能显著提高 </a:t>
            </a:r>
            <a:r>
              <a:rPr lang="en-US" altLang="zh-CN" sz="2000" b="0" i="0" dirty="0" smtClean="0">
                <a:solidFill>
                  <a:srgbClr val="222832"/>
                </a:solidFill>
                <a:effectLst/>
                <a:latin typeface="-apple-system"/>
              </a:rPr>
              <a:t>GPU </a:t>
            </a:r>
            <a:r>
              <a:rPr lang="zh-CN" altLang="en-US" sz="2000" b="0" i="0" dirty="0" smtClean="0">
                <a:solidFill>
                  <a:srgbClr val="222832"/>
                </a:solidFill>
                <a:effectLst/>
                <a:latin typeface="-apple-system"/>
              </a:rPr>
              <a:t>上的推理速度。此外，</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还能自动利用硬件加速特性，如 </a:t>
            </a:r>
            <a:r>
              <a:rPr lang="en-US" altLang="zh-CN" sz="2000" b="0" i="0" dirty="0" smtClean="0">
                <a:solidFill>
                  <a:srgbClr val="222832"/>
                </a:solidFill>
                <a:effectLst/>
                <a:latin typeface="-apple-system"/>
              </a:rPr>
              <a:t>FP16</a:t>
            </a:r>
            <a:r>
              <a:rPr lang="zh-CN" altLang="en-US" sz="2000" b="0" i="0" dirty="0" smtClean="0">
                <a:solidFill>
                  <a:srgbClr val="222832"/>
                </a:solidFill>
                <a:effectLst/>
                <a:latin typeface="-apple-system"/>
              </a:rPr>
              <a:t>、</a:t>
            </a:r>
            <a:r>
              <a:rPr lang="en-US" altLang="zh-CN" sz="2000" b="0" i="0" dirty="0" smtClean="0">
                <a:solidFill>
                  <a:srgbClr val="222832"/>
                </a:solidFill>
                <a:effectLst/>
                <a:latin typeface="-apple-system"/>
              </a:rPr>
              <a:t>INT8 </a:t>
            </a:r>
            <a:r>
              <a:rPr lang="zh-CN" altLang="en-US" sz="2000" b="0" i="0" dirty="0" smtClean="0">
                <a:solidFill>
                  <a:srgbClr val="222832"/>
                </a:solidFill>
                <a:effectLst/>
                <a:latin typeface="-apple-system"/>
              </a:rPr>
              <a:t>量化，进一步提升吞吐量和降低延迟。</a:t>
            </a:r>
          </a:p>
          <a:p>
            <a:pPr>
              <a:buFont typeface="Arial" panose="020B0604020202020204" pitchFamily="34" charset="0"/>
              <a:buChar char="•"/>
            </a:pPr>
            <a:r>
              <a:rPr lang="zh-CN" altLang="en-US" sz="2000" b="1" i="0" dirty="0" smtClean="0">
                <a:solidFill>
                  <a:srgbClr val="222832"/>
                </a:solidFill>
                <a:effectLst/>
                <a:latin typeface="-apple-system"/>
              </a:rPr>
              <a:t>资源高效利用</a:t>
            </a:r>
            <a:r>
              <a:rPr lang="zh-CN" altLang="en-US" sz="2000" b="0" i="0" dirty="0" smtClean="0">
                <a:solidFill>
                  <a:srgbClr val="222832"/>
                </a:solidFill>
                <a:effectLst/>
                <a:latin typeface="-apple-system"/>
              </a:rPr>
              <a:t>：多后端架构使得 </a:t>
            </a:r>
            <a:r>
              <a:rPr lang="en-US" altLang="zh-CN" sz="2000" b="0" i="0" dirty="0" smtClean="0">
                <a:solidFill>
                  <a:srgbClr val="222832"/>
                </a:solidFill>
                <a:effectLst/>
                <a:latin typeface="-apple-system"/>
              </a:rPr>
              <a:t>Triton </a:t>
            </a:r>
            <a:r>
              <a:rPr lang="zh-CN" altLang="en-US" sz="2000" b="0" i="0" dirty="0" smtClean="0">
                <a:solidFill>
                  <a:srgbClr val="222832"/>
                </a:solidFill>
                <a:effectLst/>
                <a:latin typeface="-apple-system"/>
              </a:rPr>
              <a:t>能够根据模型特性和硬件资源情况智能选择最合适的推理引擎。例如，对于某些模型，使用 </a:t>
            </a:r>
            <a:r>
              <a:rPr lang="en-US" altLang="zh-CN" sz="2000" b="0" i="0" dirty="0" err="1" smtClean="0">
                <a:solidFill>
                  <a:srgbClr val="222832"/>
                </a:solidFill>
                <a:effectLst/>
                <a:latin typeface="-apple-system"/>
              </a:rPr>
              <a:t>TensorRT</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可能比原生 </a:t>
            </a:r>
            <a:r>
              <a:rPr lang="en-US" altLang="zh-CN" sz="2000" b="0" i="0" dirty="0" err="1" smtClean="0">
                <a:solidFill>
                  <a:srgbClr val="222832"/>
                </a:solidFill>
                <a:effectLst/>
                <a:latin typeface="-apple-system"/>
              </a:rPr>
              <a:t>TensorFlow</a:t>
            </a:r>
            <a:r>
              <a:rPr lang="en-US" altLang="zh-CN" sz="2000" b="0" i="0" dirty="0" smtClean="0">
                <a:solidFill>
                  <a:srgbClr val="222832"/>
                </a:solidFill>
                <a:effectLst/>
                <a:latin typeface="-apple-system"/>
              </a:rPr>
              <a:t> </a:t>
            </a:r>
            <a:r>
              <a:rPr lang="zh-CN" altLang="en-US" sz="2000" b="0" i="0" dirty="0" smtClean="0">
                <a:solidFill>
                  <a:srgbClr val="222832"/>
                </a:solidFill>
                <a:effectLst/>
                <a:latin typeface="-apple-system"/>
              </a:rPr>
              <a:t>提供更好的性能；而对于复杂的 </a:t>
            </a:r>
            <a:r>
              <a:rPr lang="en-US" altLang="zh-CN" sz="2000" b="0" i="0" dirty="0" smtClean="0">
                <a:solidFill>
                  <a:srgbClr val="222832"/>
                </a:solidFill>
                <a:effectLst/>
                <a:latin typeface="-apple-system"/>
              </a:rPr>
              <a:t>PyTor</a:t>
            </a:r>
            <a:r>
              <a:rPr lang="en-US" altLang="zh-CN" sz="2000" dirty="0"/>
              <a:t>ch </a:t>
            </a:r>
            <a:r>
              <a:rPr lang="zh-CN" altLang="en-US" sz="2000" dirty="0"/>
              <a:t>模型，直接利用 </a:t>
            </a:r>
            <a:r>
              <a:rPr lang="en-US" altLang="zh-CN" sz="2000" dirty="0"/>
              <a:t>PyTorch Backend </a:t>
            </a:r>
            <a:r>
              <a:rPr lang="zh-CN" altLang="en-US" sz="2000" dirty="0"/>
              <a:t>可能更为合适。这种动态适配策略有助于最大化资源利用率。</a:t>
            </a:r>
            <a:endParaRPr lang="en-US" altLang="zh-CN" sz="2000" b="0" i="0" dirty="0">
              <a:solidFill>
                <a:srgbClr val="222832"/>
              </a:solidFill>
              <a:effectLst/>
              <a:latin typeface="-apple-system"/>
            </a:endParaRPr>
          </a:p>
        </p:txBody>
      </p:sp>
    </p:spTree>
    <p:extLst>
      <p:ext uri="{BB962C8B-B14F-4D97-AF65-F5344CB8AC3E}">
        <p14:creationId xmlns:p14="http://schemas.microsoft.com/office/powerpoint/2010/main" val="76928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3399" y="2180937"/>
            <a:ext cx="5130800" cy="1325563"/>
          </a:xfrm>
        </p:spPr>
        <p:txBody>
          <a:bodyPr>
            <a:normAutofit/>
          </a:bodyPr>
          <a:lstStyle/>
          <a:p>
            <a:r>
              <a:rPr lang="zh-CN" altLang="en-US" sz="8800" b="1" dirty="0" smtClean="0">
                <a:solidFill>
                  <a:srgbClr val="FF0000"/>
                </a:solidFill>
              </a:rPr>
              <a:t>通信框架</a:t>
            </a:r>
            <a:endParaRPr lang="zh-CN" altLang="en-US" sz="8800" b="1" dirty="0">
              <a:solidFill>
                <a:srgbClr val="FF0000"/>
              </a:solidFill>
            </a:endParaRPr>
          </a:p>
        </p:txBody>
      </p:sp>
    </p:spTree>
    <p:extLst>
      <p:ext uri="{BB962C8B-B14F-4D97-AF65-F5344CB8AC3E}">
        <p14:creationId xmlns:p14="http://schemas.microsoft.com/office/powerpoint/2010/main" val="305964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通信架构"/>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32" y="169774"/>
            <a:ext cx="10649953" cy="668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4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5">
            <a:extLst>
              <a:ext uri="{FF2B5EF4-FFF2-40B4-BE49-F238E27FC236}">
                <a16:creationId xmlns:a16="http://schemas.microsoft.com/office/drawing/2014/main" id="{46241005-E179-DB49-8F19-0C37F845FDBF}"/>
              </a:ext>
            </a:extLst>
          </p:cNvPr>
          <p:cNvGraphicFramePr>
            <a:graphicFrameLocks noGrp="1"/>
          </p:cNvGraphicFramePr>
          <p:nvPr>
            <p:ph sz="half" idx="1"/>
            <p:extLst>
              <p:ext uri="{D42A27DB-BD31-4B8C-83A1-F6EECF244321}">
                <p14:modId xmlns:p14="http://schemas.microsoft.com/office/powerpoint/2010/main" val="784498358"/>
              </p:ext>
            </p:extLst>
          </p:nvPr>
        </p:nvGraphicFramePr>
        <p:xfrm>
          <a:off x="289368" y="729205"/>
          <a:ext cx="11250592" cy="5463249"/>
        </p:xfrm>
        <a:graphic>
          <a:graphicData uri="http://schemas.openxmlformats.org/drawingml/2006/table">
            <a:tbl>
              <a:tblPr firstRow="1" bandRow="1">
                <a:tableStyleId>{9D7B26C5-4107-4FEC-AEDC-1716B250A1EF}</a:tableStyleId>
              </a:tblPr>
              <a:tblGrid>
                <a:gridCol w="2031184">
                  <a:extLst>
                    <a:ext uri="{9D8B030D-6E8A-4147-A177-3AD203B41FA5}">
                      <a16:colId xmlns:a16="http://schemas.microsoft.com/office/drawing/2014/main" val="753767108"/>
                    </a:ext>
                  </a:extLst>
                </a:gridCol>
                <a:gridCol w="4609704">
                  <a:extLst>
                    <a:ext uri="{9D8B030D-6E8A-4147-A177-3AD203B41FA5}">
                      <a16:colId xmlns:a16="http://schemas.microsoft.com/office/drawing/2014/main" val="2711750367"/>
                    </a:ext>
                  </a:extLst>
                </a:gridCol>
                <a:gridCol w="4609704">
                  <a:extLst>
                    <a:ext uri="{9D8B030D-6E8A-4147-A177-3AD203B41FA5}">
                      <a16:colId xmlns:a16="http://schemas.microsoft.com/office/drawing/2014/main" val="2920464708"/>
                    </a:ext>
                  </a:extLst>
                </a:gridCol>
              </a:tblGrid>
              <a:tr h="804025">
                <a:tc>
                  <a:txBody>
                    <a:bodyPr/>
                    <a:lstStyle/>
                    <a:p>
                      <a:pPr algn="l"/>
                      <a:r>
                        <a:rPr lang="zh-CN" altLang="en-US" sz="2000" b="1" dirty="0">
                          <a:latin typeface="Futura Medium" panose="020B0602020204020303" pitchFamily="34" charset="-79"/>
                          <a:ea typeface="+mj-ea"/>
                          <a:cs typeface="Futura Medium" panose="020B0602020204020303" pitchFamily="34" charset="-79"/>
                        </a:rPr>
                        <a:t>通信特性</a:t>
                      </a: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HCCL</a:t>
                      </a:r>
                      <a:endParaRPr lang="zh-CN" altLang="en-US" sz="2000" b="1" dirty="0">
                        <a:latin typeface="Futura Medium" panose="020B0602020204020303" pitchFamily="34" charset="-79"/>
                        <a:ea typeface="+mj-ea"/>
                        <a:cs typeface="Futura Medium" panose="020B0602020204020303" pitchFamily="34" charset="-79"/>
                      </a:endParaRPr>
                    </a:p>
                  </a:txBody>
                  <a:tcPr anchor="ctr"/>
                </a:tc>
                <a:tc>
                  <a:txBody>
                    <a:bodyPr/>
                    <a:lstStyle/>
                    <a:p>
                      <a:pPr algn="ctr"/>
                      <a:r>
                        <a:rPr lang="en-US" altLang="zh-CN" sz="2000" b="1" dirty="0">
                          <a:latin typeface="Futura Medium" panose="020B0602020204020303" pitchFamily="34" charset="-79"/>
                          <a:ea typeface="+mj-ea"/>
                          <a:cs typeface="Futura Medium" panose="020B0602020204020303" pitchFamily="34" charset="-79"/>
                        </a:rPr>
                        <a:t>NCCL</a:t>
                      </a:r>
                      <a:endParaRPr lang="zh-CN" altLang="en-US" sz="2000" b="1" dirty="0">
                        <a:latin typeface="Futura Medium" panose="020B0602020204020303" pitchFamily="34" charset="-79"/>
                        <a:ea typeface="+mj-ea"/>
                        <a:cs typeface="Futura Medium" panose="020B0602020204020303" pitchFamily="34" charset="-79"/>
                      </a:endParaRPr>
                    </a:p>
                  </a:txBody>
                  <a:tcPr anchor="ctr"/>
                </a:tc>
                <a:extLst>
                  <a:ext uri="{0D108BD9-81ED-4DB2-BD59-A6C34878D82A}">
                    <a16:rowId xmlns:a16="http://schemas.microsoft.com/office/drawing/2014/main" val="2789930334"/>
                  </a:ext>
                </a:extLst>
              </a:tr>
              <a:tr h="1164806">
                <a:tc>
                  <a:txBody>
                    <a:bodyPr/>
                    <a:lstStyle/>
                    <a:p>
                      <a:r>
                        <a:rPr lang="zh-CN" altLang="en-US" sz="1800" dirty="0">
                          <a:solidFill>
                            <a:srgbClr val="595757"/>
                          </a:solidFill>
                          <a:latin typeface="Gill Sans MT" panose="020B0502020104020203" pitchFamily="34" charset="0"/>
                          <a:ea typeface="+mj-ea"/>
                        </a:rPr>
                        <a:t>通信算法</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ring/mesh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ring/</a:t>
                      </a:r>
                      <a:r>
                        <a:rPr lang="en-US" altLang="zh-CN" sz="1800" dirty="0" err="1">
                          <a:solidFill>
                            <a:srgbClr val="595757"/>
                          </a:solidFill>
                          <a:latin typeface="Gill Sans MT" panose="020B0502020104020203" pitchFamily="34" charset="0"/>
                          <a:ea typeface="+mj-ea"/>
                        </a:rPr>
                        <a:t>Hav-Doub</a:t>
                      </a:r>
                      <a:r>
                        <a:rPr lang="en-US" altLang="zh-CN" sz="1800" dirty="0">
                          <a:solidFill>
                            <a:srgbClr val="595757"/>
                          </a:solidFill>
                          <a:latin typeface="Gill Sans MT" panose="020B0502020104020203" pitchFamily="34" charset="0"/>
                          <a:ea typeface="+mj-ea"/>
                        </a:rPr>
                        <a:t>/Pair-Wise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etc.</a:t>
                      </a:r>
                      <a:endParaRPr lang="zh-CN" altLang="en-US"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Tree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ring</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etc.</a:t>
                      </a:r>
                      <a:endParaRPr lang="zh-CN" altLang="en-US"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005121848"/>
                  </a:ext>
                </a:extLst>
              </a:tr>
              <a:tr h="1164806">
                <a:tc>
                  <a:txBody>
                    <a:bodyPr/>
                    <a:lstStyle/>
                    <a:p>
                      <a:r>
                        <a:rPr lang="zh-CN" altLang="en-US" sz="1800" dirty="0">
                          <a:solidFill>
                            <a:srgbClr val="595757"/>
                          </a:solidFill>
                          <a:latin typeface="Gill Sans MT" panose="020B0502020104020203" pitchFamily="34" charset="0"/>
                          <a:ea typeface="+mj-ea"/>
                        </a:rPr>
                        <a:t>通信链路</a:t>
                      </a: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灵渠总线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endParaRPr lang="zh-CN" altLang="en-US" sz="1800" dirty="0">
                        <a:solidFill>
                          <a:srgbClr val="595757"/>
                        </a:solidFill>
                        <a:latin typeface="Gill Sans MT" panose="020B0502020104020203" pitchFamily="34" charset="0"/>
                        <a:ea typeface="+mj-ea"/>
                      </a:endParaRPr>
                    </a:p>
                  </a:txBody>
                  <a:tcPr anchor="ctr"/>
                </a:tc>
                <a:tc>
                  <a:txBody>
                    <a:bodyPr/>
                    <a:lstStyle/>
                    <a:p>
                      <a:r>
                        <a:rPr lang="en-US" altLang="zh-CN" sz="1800" dirty="0">
                          <a:solidFill>
                            <a:srgbClr val="595757"/>
                          </a:solidFill>
                          <a:latin typeface="Gill Sans MT" panose="020B0502020104020203" pitchFamily="34" charset="0"/>
                          <a:ea typeface="+mj-ea"/>
                        </a:rPr>
                        <a:t>NIC</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NVLink</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NVSwitch</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GPU-Direct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PCIE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CMC</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3817705316"/>
                  </a:ext>
                </a:extLst>
              </a:tr>
              <a:tr h="1164806">
                <a:tc>
                  <a:txBody>
                    <a:bodyPr/>
                    <a:lstStyle/>
                    <a:p>
                      <a:r>
                        <a:rPr lang="zh-CN" altLang="en-US" sz="1800" dirty="0">
                          <a:solidFill>
                            <a:srgbClr val="595757"/>
                          </a:solidFill>
                          <a:latin typeface="Gill Sans MT" panose="020B0502020104020203" pitchFamily="34" charset="0"/>
                          <a:ea typeface="+mj-ea"/>
                        </a:rPr>
                        <a:t>通信操作</a:t>
                      </a:r>
                    </a:p>
                  </a:txBody>
                  <a:tcPr anchor="ctr">
                    <a:solidFill>
                      <a:schemeClr val="bg1">
                        <a:lumMod val="75000"/>
                        <a:alpha val="20000"/>
                      </a:schemeClr>
                    </a:solidFill>
                  </a:tcPr>
                </a:tc>
                <a:tc>
                  <a:txBody>
                    <a:bodyPr/>
                    <a:lstStyle/>
                    <a:p>
                      <a:r>
                        <a:rPr lang="en-US" altLang="zh-CN" sz="1800" dirty="0">
                          <a:solidFill>
                            <a:srgbClr val="595757"/>
                          </a:solidFill>
                          <a:latin typeface="Gill Sans MT" panose="020B0502020104020203" pitchFamily="34" charset="0"/>
                          <a:ea typeface="+mj-ea"/>
                        </a:rPr>
                        <a:t>allreduce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broadcast</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reduce</a:t>
                      </a:r>
                      <a:r>
                        <a:rPr lang="zh-CN" altLang="en-US" sz="1800" dirty="0">
                          <a:solidFill>
                            <a:srgbClr val="595757"/>
                          </a:solidFill>
                          <a:latin typeface="Gill Sans MT" panose="020B0502020104020203" pitchFamily="34" charset="0"/>
                          <a:ea typeface="+mj-ea"/>
                        </a:rPr>
                        <a:t> </a:t>
                      </a:r>
                      <a:r>
                        <a:rPr lang="en-US" altLang="zh-CN" sz="1800" dirty="0">
                          <a:solidFill>
                            <a:srgbClr val="595757"/>
                          </a:solidFill>
                          <a:latin typeface="Gill Sans MT" panose="020B0502020104020203" pitchFamily="34" charset="0"/>
                          <a:ea typeface="+mj-ea"/>
                        </a:rPr>
                        <a:t>scatter</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allgather</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all2all</a:t>
                      </a:r>
                      <a:r>
                        <a:rPr lang="zh-CN" altLang="en-US" sz="1800" dirty="0">
                          <a:solidFill>
                            <a:srgbClr val="595757"/>
                          </a:solidFill>
                          <a:latin typeface="Gill Sans MT" panose="020B0502020104020203" pitchFamily="34" charset="0"/>
                          <a:ea typeface="+mj-ea"/>
                        </a:rPr>
                        <a:t>、</a:t>
                      </a:r>
                      <a:r>
                        <a:rPr lang="en-US" altLang="zh-CN" sz="1800" dirty="0">
                          <a:solidFill>
                            <a:srgbClr val="595757"/>
                          </a:solidFill>
                          <a:latin typeface="Gill Sans MT" panose="020B0502020104020203" pitchFamily="34" charset="0"/>
                          <a:ea typeface="+mj-ea"/>
                        </a:rPr>
                        <a:t>send</a:t>
                      </a:r>
                      <a:r>
                        <a:rPr lang="zh-CN" altLang="en-US" sz="1800" dirty="0">
                          <a:solidFill>
                            <a:srgbClr val="595757"/>
                          </a:solidFill>
                          <a:latin typeface="Gill Sans MT" panose="020B0502020104020203" pitchFamily="34" charset="0"/>
                          <a:ea typeface="+mj-ea"/>
                        </a:rPr>
                        <a:t>、</a:t>
                      </a:r>
                      <a:r>
                        <a:rPr lang="en-US" altLang="zh-CN" sz="1800" dirty="0" err="1">
                          <a:solidFill>
                            <a:srgbClr val="595757"/>
                          </a:solidFill>
                          <a:latin typeface="Gill Sans MT" panose="020B0502020104020203" pitchFamily="34" charset="0"/>
                          <a:ea typeface="+mj-ea"/>
                        </a:rPr>
                        <a:t>recv</a:t>
                      </a:r>
                      <a:endParaRPr lang="en-US" altLang="zh-CN" sz="1800" dirty="0">
                        <a:solidFill>
                          <a:srgbClr val="595757"/>
                        </a:solidFill>
                        <a:latin typeface="Gill Sans MT" panose="020B0502020104020203" pitchFamily="34" charset="0"/>
                        <a:ea typeface="+mj-ea"/>
                      </a:endParaRPr>
                    </a:p>
                  </a:txBody>
                  <a:tcPr anchor="ctr">
                    <a:solidFill>
                      <a:schemeClr val="bg1">
                        <a:lumMod val="75000"/>
                        <a:alpha val="2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800" kern="1200" dirty="0">
                          <a:solidFill>
                            <a:srgbClr val="595757"/>
                          </a:solidFill>
                          <a:latin typeface="Gill Sans MT" panose="020B0502020104020203" pitchFamily="34" charset="0"/>
                          <a:ea typeface="+mn-ea"/>
                          <a:cs typeface="+mn-cs"/>
                        </a:rPr>
                        <a:t>allreduce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broadcast</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reduce</a:t>
                      </a:r>
                      <a:r>
                        <a:rPr lang="zh-CN" altLang="en-US" sz="1800" kern="1200" dirty="0">
                          <a:solidFill>
                            <a:srgbClr val="595757"/>
                          </a:solidFill>
                          <a:latin typeface="Gill Sans MT" panose="020B0502020104020203" pitchFamily="34" charset="0"/>
                          <a:ea typeface="+mn-ea"/>
                          <a:cs typeface="+mn-cs"/>
                        </a:rPr>
                        <a:t> </a:t>
                      </a:r>
                      <a:r>
                        <a:rPr lang="en-US" altLang="zh-CN" sz="1800" kern="1200" dirty="0">
                          <a:solidFill>
                            <a:srgbClr val="595757"/>
                          </a:solidFill>
                          <a:latin typeface="Gill Sans MT" panose="020B0502020104020203" pitchFamily="34" charset="0"/>
                          <a:ea typeface="+mn-ea"/>
                          <a:cs typeface="+mn-cs"/>
                        </a:rPr>
                        <a:t>scatter</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allgather</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all2all</a:t>
                      </a:r>
                      <a:r>
                        <a:rPr lang="zh-CN" altLang="en-US" sz="1800" kern="1200" dirty="0">
                          <a:solidFill>
                            <a:srgbClr val="595757"/>
                          </a:solidFill>
                          <a:latin typeface="Gill Sans MT" panose="020B0502020104020203" pitchFamily="34" charset="0"/>
                          <a:ea typeface="+mn-ea"/>
                          <a:cs typeface="+mn-cs"/>
                        </a:rPr>
                        <a:t>、</a:t>
                      </a:r>
                      <a:r>
                        <a:rPr lang="en-US" altLang="zh-CN" sz="1800" kern="1200" dirty="0">
                          <a:solidFill>
                            <a:srgbClr val="595757"/>
                          </a:solidFill>
                          <a:latin typeface="Gill Sans MT" panose="020B0502020104020203" pitchFamily="34" charset="0"/>
                          <a:ea typeface="+mn-ea"/>
                          <a:cs typeface="+mn-cs"/>
                        </a:rPr>
                        <a:t>send</a:t>
                      </a:r>
                      <a:r>
                        <a:rPr lang="zh-CN" altLang="en-US" sz="1800" kern="1200" dirty="0">
                          <a:solidFill>
                            <a:srgbClr val="595757"/>
                          </a:solidFill>
                          <a:latin typeface="Gill Sans MT" panose="020B0502020104020203" pitchFamily="34" charset="0"/>
                          <a:ea typeface="+mn-ea"/>
                          <a:cs typeface="+mn-cs"/>
                        </a:rPr>
                        <a:t>、</a:t>
                      </a:r>
                      <a:r>
                        <a:rPr lang="en-US" altLang="zh-CN" sz="1800" kern="1200" dirty="0" err="1">
                          <a:solidFill>
                            <a:srgbClr val="595757"/>
                          </a:solidFill>
                          <a:latin typeface="Gill Sans MT" panose="020B0502020104020203" pitchFamily="34" charset="0"/>
                          <a:ea typeface="+mn-ea"/>
                          <a:cs typeface="+mn-cs"/>
                        </a:rPr>
                        <a:t>recv</a:t>
                      </a:r>
                      <a:endParaRPr lang="en-US" altLang="zh-CN" sz="1800" kern="1200" dirty="0">
                        <a:solidFill>
                          <a:srgbClr val="595757"/>
                        </a:solidFill>
                        <a:latin typeface="Gill Sans MT" panose="020B0502020104020203" pitchFamily="34" charset="0"/>
                        <a:ea typeface="+mn-ea"/>
                        <a:cs typeface="+mn-cs"/>
                      </a:endParaRPr>
                    </a:p>
                  </a:txBody>
                  <a:tcPr anchor="ctr">
                    <a:solidFill>
                      <a:schemeClr val="bg1">
                        <a:lumMod val="75000"/>
                        <a:alpha val="20000"/>
                      </a:schemeClr>
                    </a:solidFill>
                  </a:tcPr>
                </a:tc>
                <a:extLst>
                  <a:ext uri="{0D108BD9-81ED-4DB2-BD59-A6C34878D82A}">
                    <a16:rowId xmlns:a16="http://schemas.microsoft.com/office/drawing/2014/main" val="1508414890"/>
                  </a:ext>
                </a:extLst>
              </a:tr>
              <a:tr h="1164806">
                <a:tc>
                  <a:txBody>
                    <a:bodyPr/>
                    <a:lstStyle/>
                    <a:p>
                      <a:r>
                        <a:rPr lang="zh-CN" altLang="en-US" sz="1800" dirty="0">
                          <a:solidFill>
                            <a:srgbClr val="595757"/>
                          </a:solidFill>
                          <a:latin typeface="Gill Sans MT" panose="020B0502020104020203" pitchFamily="34" charset="0"/>
                          <a:ea typeface="+mj-ea"/>
                        </a:rPr>
                        <a:t>通信域管理</a:t>
                      </a:r>
                    </a:p>
                  </a:txBody>
                  <a:tcPr anchor="ctr"/>
                </a:tc>
                <a:tc>
                  <a:txBody>
                    <a:bodyPr/>
                    <a:lstStyle/>
                    <a:p>
                      <a:r>
                        <a:rPr lang="zh-CN" altLang="en-US" sz="1800" dirty="0">
                          <a:solidFill>
                            <a:srgbClr val="595757"/>
                          </a:solidFill>
                          <a:latin typeface="Gill Sans MT" panose="020B0502020104020203" pitchFamily="34" charset="0"/>
                          <a:ea typeface="+mj-ea"/>
                        </a:rPr>
                        <a:t>全局通信域、子通信域、基于全局</a:t>
                      </a:r>
                      <a:r>
                        <a:rPr lang="en-US" altLang="zh-CN" sz="1800" dirty="0">
                          <a:solidFill>
                            <a:srgbClr val="595757"/>
                          </a:solidFill>
                          <a:latin typeface="Gill Sans MT" panose="020B0502020104020203" pitchFamily="34" charset="0"/>
                          <a:ea typeface="+mj-ea"/>
                        </a:rPr>
                        <a:t>/</a:t>
                      </a:r>
                      <a:r>
                        <a:rPr lang="zh-CN" altLang="en-US" sz="1800" dirty="0">
                          <a:solidFill>
                            <a:srgbClr val="595757"/>
                          </a:solidFill>
                          <a:latin typeface="Gill Sans MT" panose="020B0502020104020203" pitchFamily="34" charset="0"/>
                          <a:ea typeface="+mj-ea"/>
                        </a:rPr>
                        <a:t>子通信域配置算法</a:t>
                      </a:r>
                      <a:endParaRPr lang="en-US" altLang="zh-CN" sz="1800" dirty="0">
                        <a:solidFill>
                          <a:srgbClr val="595757"/>
                        </a:solidFill>
                        <a:latin typeface="Gill Sans MT" panose="020B0502020104020203" pitchFamily="34" charset="0"/>
                        <a:ea typeface="+mj-ea"/>
                      </a:endParaRPr>
                    </a:p>
                  </a:txBody>
                  <a:tcPr anchor="ctr"/>
                </a:tc>
                <a:tc>
                  <a:txBody>
                    <a:bodyPr/>
                    <a:lstStyle/>
                    <a:p>
                      <a:r>
                        <a:rPr lang="zh-CN" altLang="en-US" sz="1800" kern="1200" dirty="0">
                          <a:solidFill>
                            <a:srgbClr val="595757"/>
                          </a:solidFill>
                          <a:latin typeface="Gill Sans MT" panose="020B0502020104020203" pitchFamily="34" charset="0"/>
                          <a:ea typeface="+mn-ea"/>
                          <a:cs typeface="+mn-cs"/>
                        </a:rPr>
                        <a:t>全局通信域、子通信域、自定义通信域配置算法</a:t>
                      </a:r>
                      <a:endParaRPr lang="zh-CN" altLang="en-US" sz="1800" dirty="0">
                        <a:solidFill>
                          <a:srgbClr val="595757"/>
                        </a:solidFill>
                        <a:latin typeface="Gill Sans MT" panose="020B0502020104020203" pitchFamily="34" charset="0"/>
                        <a:ea typeface="+mj-ea"/>
                      </a:endParaRPr>
                    </a:p>
                  </a:txBody>
                  <a:tcPr anchor="ctr"/>
                </a:tc>
                <a:extLst>
                  <a:ext uri="{0D108BD9-81ED-4DB2-BD59-A6C34878D82A}">
                    <a16:rowId xmlns:a16="http://schemas.microsoft.com/office/drawing/2014/main" val="531122367"/>
                  </a:ext>
                </a:extLst>
              </a:tr>
            </a:tbl>
          </a:graphicData>
        </a:graphic>
      </p:graphicFrame>
    </p:spTree>
    <p:extLst>
      <p:ext uri="{BB962C8B-B14F-4D97-AF65-F5344CB8AC3E}">
        <p14:creationId xmlns:p14="http://schemas.microsoft.com/office/powerpoint/2010/main" val="2661356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90D340-5914-EB43-84B6-FFE7484C263E}"/>
              </a:ext>
            </a:extLst>
          </p:cNvPr>
          <p:cNvSpPr>
            <a:spLocks noGrp="1"/>
          </p:cNvSpPr>
          <p:nvPr>
            <p:ph type="title"/>
          </p:nvPr>
        </p:nvSpPr>
        <p:spPr>
          <a:xfrm>
            <a:off x="623635" y="558414"/>
            <a:ext cx="10963473" cy="589190"/>
          </a:xfrm>
        </p:spPr>
        <p:txBody>
          <a:bodyPr>
            <a:normAutofit fontScale="90000"/>
          </a:bodyPr>
          <a:lstStyle/>
          <a:p>
            <a:r>
              <a:rPr lang="zh-CN" altLang="en-US" dirty="0"/>
              <a:t>思维导图 </a:t>
            </a:r>
            <a:r>
              <a:rPr lang="en-US" altLang="zh-CN" dirty="0" err="1"/>
              <a:t>XMind</a:t>
            </a:r>
            <a:endParaRPr lang="zh-CN" altLang="en-US" dirty="0"/>
          </a:p>
        </p:txBody>
      </p:sp>
      <p:pic>
        <p:nvPicPr>
          <p:cNvPr id="5" name="内容占位符 6">
            <a:extLst>
              <a:ext uri="{FF2B5EF4-FFF2-40B4-BE49-F238E27FC236}">
                <a16:creationId xmlns:a16="http://schemas.microsoft.com/office/drawing/2014/main" id="{84AE91C1-218B-A042-9D96-69AA7B3EB0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5520" y="1324304"/>
            <a:ext cx="10285722" cy="5064344"/>
          </a:xfrm>
        </p:spPr>
      </p:pic>
    </p:spTree>
    <p:extLst>
      <p:ext uri="{BB962C8B-B14F-4D97-AF65-F5344CB8AC3E}">
        <p14:creationId xmlns:p14="http://schemas.microsoft.com/office/powerpoint/2010/main" val="4229678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0D1501D6-8BBE-F94D-8BDC-4D45237A3088}"/>
              </a:ext>
            </a:extLst>
          </p:cNvPr>
          <p:cNvSpPr>
            <a:spLocks noGrp="1"/>
          </p:cNvSpPr>
          <p:nvPr>
            <p:ph type="title"/>
          </p:nvPr>
        </p:nvSpPr>
        <p:spPr>
          <a:xfrm>
            <a:off x="623635" y="506459"/>
            <a:ext cx="10963473" cy="589190"/>
          </a:xfrm>
        </p:spPr>
        <p:txBody>
          <a:bodyPr>
            <a:normAutofit fontScale="90000"/>
          </a:bodyPr>
          <a:lstStyle/>
          <a:p>
            <a:r>
              <a:rPr lang="zh-CN" altLang="en-US" dirty="0"/>
              <a:t>单卡训练神经网络模型</a:t>
            </a:r>
          </a:p>
        </p:txBody>
      </p:sp>
      <p:pic>
        <p:nvPicPr>
          <p:cNvPr id="10" name="图片 9">
            <a:extLst>
              <a:ext uri="{FF2B5EF4-FFF2-40B4-BE49-F238E27FC236}">
                <a16:creationId xmlns:a16="http://schemas.microsoft.com/office/drawing/2014/main" id="{B915C92A-553D-FF4B-AFE6-D4EBC88C5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08" y="1275255"/>
            <a:ext cx="10177545" cy="4880931"/>
          </a:xfrm>
          <a:prstGeom prst="rect">
            <a:avLst/>
          </a:prstGeom>
        </p:spPr>
      </p:pic>
    </p:spTree>
    <p:extLst>
      <p:ext uri="{BB962C8B-B14F-4D97-AF65-F5344CB8AC3E}">
        <p14:creationId xmlns:p14="http://schemas.microsoft.com/office/powerpoint/2010/main" val="119292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329B5E-8182-F94E-8521-297DF4A490FF}"/>
              </a:ext>
            </a:extLst>
          </p:cNvPr>
          <p:cNvSpPr>
            <a:spLocks noGrp="1"/>
          </p:cNvSpPr>
          <p:nvPr>
            <p:ph type="title"/>
          </p:nvPr>
        </p:nvSpPr>
        <p:spPr>
          <a:xfrm>
            <a:off x="623635" y="506459"/>
            <a:ext cx="10963473" cy="589190"/>
          </a:xfrm>
        </p:spPr>
        <p:txBody>
          <a:bodyPr>
            <a:normAutofit fontScale="90000"/>
          </a:bodyPr>
          <a:lstStyle/>
          <a:p>
            <a:r>
              <a:rPr lang="zh-CN" altLang="en-US" dirty="0"/>
              <a:t>分布式训练</a:t>
            </a:r>
          </a:p>
        </p:txBody>
      </p:sp>
      <p:sp>
        <p:nvSpPr>
          <p:cNvPr id="5" name="内容占位符 4">
            <a:extLst>
              <a:ext uri="{FF2B5EF4-FFF2-40B4-BE49-F238E27FC236}">
                <a16:creationId xmlns:a16="http://schemas.microsoft.com/office/drawing/2014/main" id="{70CEEE55-64F8-E143-B446-A8B80C85167A}"/>
              </a:ext>
            </a:extLst>
          </p:cNvPr>
          <p:cNvSpPr>
            <a:spLocks noGrp="1"/>
          </p:cNvSpPr>
          <p:nvPr>
            <p:ph sz="half" idx="1"/>
          </p:nvPr>
        </p:nvSpPr>
        <p:spPr>
          <a:xfrm>
            <a:off x="623635" y="1258018"/>
            <a:ext cx="2413855" cy="589191"/>
          </a:xfrm>
        </p:spPr>
        <p:txBody>
          <a:bodyPr>
            <a:normAutofit fontScale="85000" lnSpcReduction="10000"/>
          </a:bodyPr>
          <a:lstStyle/>
          <a:p>
            <a:pPr marL="0" indent="0" algn="ctr">
              <a:buNone/>
            </a:pPr>
            <a:r>
              <a:rPr lang="en-US" altLang="zh-CN" dirty="0"/>
              <a:t>Data</a:t>
            </a:r>
            <a:r>
              <a:rPr lang="zh-CN" altLang="en-US" dirty="0"/>
              <a:t> </a:t>
            </a:r>
            <a:r>
              <a:rPr lang="en-US" altLang="zh-CN" dirty="0"/>
              <a:t>Parallelism</a:t>
            </a:r>
            <a:endParaRPr lang="zh-CN" altLang="en-US" dirty="0"/>
          </a:p>
        </p:txBody>
      </p:sp>
      <p:sp>
        <p:nvSpPr>
          <p:cNvPr id="6" name="内容占位符 4">
            <a:extLst>
              <a:ext uri="{FF2B5EF4-FFF2-40B4-BE49-F238E27FC236}">
                <a16:creationId xmlns:a16="http://schemas.microsoft.com/office/drawing/2014/main" id="{3B2D8FB8-B77F-7D45-84A1-C806018DB6A2}"/>
              </a:ext>
            </a:extLst>
          </p:cNvPr>
          <p:cNvSpPr txBox="1">
            <a:spLocks/>
          </p:cNvSpPr>
          <p:nvPr/>
        </p:nvSpPr>
        <p:spPr>
          <a:xfrm>
            <a:off x="3435152"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Pipeline</a:t>
            </a:r>
            <a:r>
              <a:rPr lang="en-US" dirty="0"/>
              <a:t> </a:t>
            </a:r>
            <a:r>
              <a:rPr lang="en-US" altLang="zh-CN" dirty="0"/>
              <a:t>Parallelism</a:t>
            </a:r>
            <a:endParaRPr lang="en-US" dirty="0"/>
          </a:p>
        </p:txBody>
      </p:sp>
      <p:sp>
        <p:nvSpPr>
          <p:cNvPr id="7" name="内容占位符 4">
            <a:extLst>
              <a:ext uri="{FF2B5EF4-FFF2-40B4-BE49-F238E27FC236}">
                <a16:creationId xmlns:a16="http://schemas.microsoft.com/office/drawing/2014/main" id="{A5F485CA-D238-D742-9564-5B0DA3D1D15A}"/>
              </a:ext>
            </a:extLst>
          </p:cNvPr>
          <p:cNvSpPr txBox="1">
            <a:spLocks/>
          </p:cNvSpPr>
          <p:nvPr/>
        </p:nvSpPr>
        <p:spPr>
          <a:xfrm>
            <a:off x="6246669"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Tensor</a:t>
            </a:r>
            <a:r>
              <a:rPr lang="en-US" dirty="0"/>
              <a:t> </a:t>
            </a:r>
            <a:r>
              <a:rPr lang="en-US" altLang="zh-CN" dirty="0"/>
              <a:t>Parallelism</a:t>
            </a:r>
            <a:endParaRPr lang="en-US" dirty="0"/>
          </a:p>
        </p:txBody>
      </p:sp>
      <p:sp>
        <p:nvSpPr>
          <p:cNvPr id="8" name="内容占位符 4">
            <a:extLst>
              <a:ext uri="{FF2B5EF4-FFF2-40B4-BE49-F238E27FC236}">
                <a16:creationId xmlns:a16="http://schemas.microsoft.com/office/drawing/2014/main" id="{698569A5-2888-0A4B-A3C2-CAE24696ADC3}"/>
              </a:ext>
            </a:extLst>
          </p:cNvPr>
          <p:cNvSpPr txBox="1">
            <a:spLocks/>
          </p:cNvSpPr>
          <p:nvPr/>
        </p:nvSpPr>
        <p:spPr>
          <a:xfrm>
            <a:off x="9058187" y="1258018"/>
            <a:ext cx="2413855"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lang="en-US" altLang="zh-CN" dirty="0"/>
              <a:t>Expert</a:t>
            </a:r>
            <a:r>
              <a:rPr lang="en-US" dirty="0"/>
              <a:t> </a:t>
            </a:r>
            <a:r>
              <a:rPr lang="en-US" altLang="zh-CN" dirty="0"/>
              <a:t>Parallelism</a:t>
            </a:r>
            <a:endParaRPr lang="en-US" dirty="0"/>
          </a:p>
        </p:txBody>
      </p:sp>
      <p:pic>
        <p:nvPicPr>
          <p:cNvPr id="9" name="图片 8">
            <a:extLst>
              <a:ext uri="{FF2B5EF4-FFF2-40B4-BE49-F238E27FC236}">
                <a16:creationId xmlns:a16="http://schemas.microsoft.com/office/drawing/2014/main" id="{75B00855-CE78-CC43-B000-FC2A721C3875}"/>
              </a:ext>
            </a:extLst>
          </p:cNvPr>
          <p:cNvPicPr>
            <a:picLocks noChangeAspect="1"/>
          </p:cNvPicPr>
          <p:nvPr/>
        </p:nvPicPr>
        <p:blipFill>
          <a:blip r:embed="rId2"/>
          <a:stretch>
            <a:fillRect/>
          </a:stretch>
        </p:blipFill>
        <p:spPr>
          <a:xfrm>
            <a:off x="623634" y="1884578"/>
            <a:ext cx="10886091" cy="3034265"/>
          </a:xfrm>
          <a:prstGeom prst="rect">
            <a:avLst/>
          </a:prstGeom>
        </p:spPr>
      </p:pic>
      <p:sp>
        <p:nvSpPr>
          <p:cNvPr id="10" name="内容占位符 4">
            <a:extLst>
              <a:ext uri="{FF2B5EF4-FFF2-40B4-BE49-F238E27FC236}">
                <a16:creationId xmlns:a16="http://schemas.microsoft.com/office/drawing/2014/main" id="{4EA7CE1C-338C-5042-9651-FF27EFDDB812}"/>
              </a:ext>
            </a:extLst>
          </p:cNvPr>
          <p:cNvSpPr txBox="1">
            <a:spLocks/>
          </p:cNvSpPr>
          <p:nvPr/>
        </p:nvSpPr>
        <p:spPr>
          <a:xfrm>
            <a:off x="623634"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将数据分为若干份，分别映射到不同的 </a:t>
            </a:r>
            <a:r>
              <a:rPr lang="en-US" altLang="zh-CN" sz="1600" dirty="0"/>
              <a:t>NPU</a:t>
            </a:r>
            <a:endParaRPr lang="en-US" sz="1600" dirty="0"/>
          </a:p>
        </p:txBody>
      </p:sp>
      <p:sp>
        <p:nvSpPr>
          <p:cNvPr id="11" name="内容占位符 4">
            <a:extLst>
              <a:ext uri="{FF2B5EF4-FFF2-40B4-BE49-F238E27FC236}">
                <a16:creationId xmlns:a16="http://schemas.microsoft.com/office/drawing/2014/main" id="{1D6E9FB4-3B1D-2046-9D38-AFEE56530D6C}"/>
              </a:ext>
            </a:extLst>
          </p:cNvPr>
          <p:cNvSpPr txBox="1">
            <a:spLocks/>
          </p:cNvSpPr>
          <p:nvPr/>
        </p:nvSpPr>
        <p:spPr>
          <a:xfrm>
            <a:off x="3435151"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将一个网络拆分为多个流水 </a:t>
            </a:r>
            <a:r>
              <a:rPr lang="en-US" altLang="zh-CN" sz="1600" dirty="0"/>
              <a:t>Stage</a:t>
            </a:r>
            <a:r>
              <a:rPr lang="zh-CN" altLang="en-US" sz="1600" dirty="0"/>
              <a:t> 在不同 </a:t>
            </a:r>
            <a:r>
              <a:rPr lang="en-US" altLang="zh-CN" sz="1600" dirty="0"/>
              <a:t>NPU</a:t>
            </a:r>
            <a:endParaRPr lang="en-US" sz="1600" dirty="0"/>
          </a:p>
        </p:txBody>
      </p:sp>
      <p:sp>
        <p:nvSpPr>
          <p:cNvPr id="12" name="内容占位符 4">
            <a:extLst>
              <a:ext uri="{FF2B5EF4-FFF2-40B4-BE49-F238E27FC236}">
                <a16:creationId xmlns:a16="http://schemas.microsoft.com/office/drawing/2014/main" id="{CF3DA136-1DC7-C042-AA55-EEA8478C965B}"/>
              </a:ext>
            </a:extLst>
          </p:cNvPr>
          <p:cNvSpPr txBox="1">
            <a:spLocks/>
          </p:cNvSpPr>
          <p:nvPr/>
        </p:nvSpPr>
        <p:spPr>
          <a:xfrm>
            <a:off x="6246668"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将模型层内的参数切分到不同 </a:t>
            </a:r>
            <a:r>
              <a:rPr lang="en-US" altLang="zh-CN" sz="1600" dirty="0"/>
              <a:t>NPU</a:t>
            </a:r>
            <a:endParaRPr lang="en-US" sz="1600" dirty="0"/>
          </a:p>
        </p:txBody>
      </p:sp>
      <p:sp>
        <p:nvSpPr>
          <p:cNvPr id="13" name="内容占位符 4">
            <a:extLst>
              <a:ext uri="{FF2B5EF4-FFF2-40B4-BE49-F238E27FC236}">
                <a16:creationId xmlns:a16="http://schemas.microsoft.com/office/drawing/2014/main" id="{ED6F1E4F-0E68-8F47-904A-66B44E8B6961}"/>
              </a:ext>
            </a:extLst>
          </p:cNvPr>
          <p:cNvSpPr txBox="1">
            <a:spLocks/>
          </p:cNvSpPr>
          <p:nvPr/>
        </p:nvSpPr>
        <p:spPr>
          <a:xfrm>
            <a:off x="9058186" y="5010792"/>
            <a:ext cx="2413855" cy="1340749"/>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sz="1600" dirty="0"/>
              <a:t>专家放置在不同 </a:t>
            </a:r>
            <a:r>
              <a:rPr lang="en-US" altLang="zh-CN" sz="1600" dirty="0"/>
              <a:t>NPU</a:t>
            </a:r>
            <a:r>
              <a:rPr lang="zh-CN" altLang="en-US" sz="1600" dirty="0"/>
              <a:t>，处理不同 </a:t>
            </a:r>
            <a:r>
              <a:rPr lang="en-US" altLang="zh-CN" sz="1600" dirty="0"/>
              <a:t>Batch</a:t>
            </a:r>
            <a:r>
              <a:rPr lang="zh-CN" altLang="en-US" sz="1600" dirty="0"/>
              <a:t> 样本</a:t>
            </a:r>
            <a:endParaRPr lang="en-US" sz="1600" dirty="0"/>
          </a:p>
        </p:txBody>
      </p:sp>
    </p:spTree>
    <p:extLst>
      <p:ext uri="{BB962C8B-B14F-4D97-AF65-F5344CB8AC3E}">
        <p14:creationId xmlns:p14="http://schemas.microsoft.com/office/powerpoint/2010/main" val="145357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2.mp4" descr="02.mp4">
            <a:hlinkClick r:id="" action="ppaction://media"/>
            <a:extLst>
              <a:ext uri="{FF2B5EF4-FFF2-40B4-BE49-F238E27FC236}">
                <a16:creationId xmlns:a16="http://schemas.microsoft.com/office/drawing/2014/main" id="{9B465326-3437-7F49-8EB8-AE9ECAEDE6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616" y="856181"/>
            <a:ext cx="9769529" cy="5495360"/>
          </a:xfrm>
          <a:prstGeom prst="rect">
            <a:avLst/>
          </a:prstGeom>
        </p:spPr>
      </p:pic>
      <p:sp>
        <p:nvSpPr>
          <p:cNvPr id="5" name="标题 3">
            <a:extLst>
              <a:ext uri="{FF2B5EF4-FFF2-40B4-BE49-F238E27FC236}">
                <a16:creationId xmlns:a16="http://schemas.microsoft.com/office/drawing/2014/main" id="{D2CD75AB-E868-D544-8D1D-8FF6E85544CD}"/>
              </a:ext>
            </a:extLst>
          </p:cNvPr>
          <p:cNvSpPr>
            <a:spLocks noGrp="1"/>
          </p:cNvSpPr>
          <p:nvPr>
            <p:ph type="title"/>
          </p:nvPr>
        </p:nvSpPr>
        <p:spPr>
          <a:xfrm>
            <a:off x="623635" y="506459"/>
            <a:ext cx="10963473" cy="589190"/>
          </a:xfrm>
        </p:spPr>
        <p:txBody>
          <a:bodyPr>
            <a:normAutofit fontScale="90000"/>
          </a:bodyPr>
          <a:lstStyle/>
          <a:p>
            <a:r>
              <a:rPr lang="zh-CN" altLang="en-US" dirty="0"/>
              <a:t>多卡训练：数据并行 </a:t>
            </a:r>
            <a:r>
              <a:rPr lang="en-US" altLang="zh-CN" dirty="0"/>
              <a:t>Data</a:t>
            </a:r>
            <a:r>
              <a:rPr lang="zh-CN" altLang="en-US" dirty="0"/>
              <a:t> </a:t>
            </a:r>
            <a:r>
              <a:rPr lang="en-US" altLang="zh-CN" dirty="0"/>
              <a:t>Parallelism</a:t>
            </a:r>
            <a:endParaRPr lang="zh-CN" altLang="en-US" dirty="0"/>
          </a:p>
        </p:txBody>
      </p:sp>
    </p:spTree>
    <p:extLst>
      <p:ext uri="{BB962C8B-B14F-4D97-AF65-F5344CB8AC3E}">
        <p14:creationId xmlns:p14="http://schemas.microsoft.com/office/powerpoint/2010/main" val="106641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BCF19BBB-1935-2546-8CD9-A00FF5DDF423}"/>
              </a:ext>
            </a:extLst>
          </p:cNvPr>
          <p:cNvSpPr>
            <a:spLocks noGrp="1"/>
          </p:cNvSpPr>
          <p:nvPr>
            <p:ph type="title"/>
          </p:nvPr>
        </p:nvSpPr>
        <p:spPr>
          <a:xfrm>
            <a:off x="623635" y="506459"/>
            <a:ext cx="10963473" cy="589190"/>
          </a:xfrm>
        </p:spPr>
        <p:txBody>
          <a:bodyPr>
            <a:normAutofit fontScale="90000"/>
          </a:bodyPr>
          <a:lstStyle/>
          <a:p>
            <a:r>
              <a:rPr lang="zh-CN" altLang="en-US" dirty="0"/>
              <a:t>多卡训练：流水并行 </a:t>
            </a:r>
            <a:r>
              <a:rPr lang="en-US" altLang="zh-CN" dirty="0"/>
              <a:t>Pipeline</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5109EAB5-7A5E-DC40-8F5C-25EAE4B9D42D}"/>
              </a:ext>
            </a:extLst>
          </p:cNvPr>
          <p:cNvPicPr>
            <a:picLocks noChangeAspect="1"/>
          </p:cNvPicPr>
          <p:nvPr/>
        </p:nvPicPr>
        <p:blipFill rotWithShape="1">
          <a:blip r:embed="rId2"/>
          <a:srcRect r="10012"/>
          <a:stretch/>
        </p:blipFill>
        <p:spPr>
          <a:xfrm>
            <a:off x="616644" y="2575034"/>
            <a:ext cx="10963473" cy="3498793"/>
          </a:xfrm>
          <a:prstGeom prst="rect">
            <a:avLst/>
          </a:prstGeom>
        </p:spPr>
      </p:pic>
    </p:spTree>
    <p:extLst>
      <p:ext uri="{BB962C8B-B14F-4D97-AF65-F5344CB8AC3E}">
        <p14:creationId xmlns:p14="http://schemas.microsoft.com/office/powerpoint/2010/main" val="74245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深度学习中模型的训练与推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421" y="1351239"/>
            <a:ext cx="8241632" cy="564704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训练与推理</a:t>
            </a:r>
            <a:endParaRPr lang="zh-CN" altLang="en-US" dirty="0"/>
          </a:p>
        </p:txBody>
      </p:sp>
    </p:spTree>
    <p:extLst>
      <p:ext uri="{BB962C8B-B14F-4D97-AF65-F5344CB8AC3E}">
        <p14:creationId xmlns:p14="http://schemas.microsoft.com/office/powerpoint/2010/main" val="334819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多卡训练：张量并行 </a:t>
            </a:r>
            <a:r>
              <a:rPr lang="en-US" altLang="zh-CN" dirty="0"/>
              <a:t>Tensor</a:t>
            </a:r>
            <a:r>
              <a:rPr lang="zh-CN" altLang="en-US" dirty="0"/>
              <a:t> </a:t>
            </a:r>
            <a:r>
              <a:rPr lang="en-US" altLang="zh-CN" dirty="0"/>
              <a:t>Parallelism</a:t>
            </a:r>
            <a:endParaRPr lang="zh-CN" altLang="en-US" dirty="0"/>
          </a:p>
        </p:txBody>
      </p:sp>
      <p:pic>
        <p:nvPicPr>
          <p:cNvPr id="5" name="图片 4">
            <a:extLst>
              <a:ext uri="{FF2B5EF4-FFF2-40B4-BE49-F238E27FC236}">
                <a16:creationId xmlns:a16="http://schemas.microsoft.com/office/drawing/2014/main" id="{30DABEC9-DABB-B644-8ECF-BD7E62A81B15}"/>
              </a:ext>
            </a:extLst>
          </p:cNvPr>
          <p:cNvPicPr>
            <a:picLocks noChangeAspect="1"/>
          </p:cNvPicPr>
          <p:nvPr/>
        </p:nvPicPr>
        <p:blipFill>
          <a:blip r:embed="rId2"/>
          <a:stretch>
            <a:fillRect/>
          </a:stretch>
        </p:blipFill>
        <p:spPr>
          <a:xfrm>
            <a:off x="1466165" y="1194955"/>
            <a:ext cx="9278411" cy="5162986"/>
          </a:xfrm>
          <a:prstGeom prst="rect">
            <a:avLst/>
          </a:prstGeom>
        </p:spPr>
      </p:pic>
    </p:spTree>
    <p:extLst>
      <p:ext uri="{BB962C8B-B14F-4D97-AF65-F5344CB8AC3E}">
        <p14:creationId xmlns:p14="http://schemas.microsoft.com/office/powerpoint/2010/main" val="412596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A35F29D1-7448-6944-B9FD-FB5D5BD6FFDD}"/>
              </a:ext>
            </a:extLst>
          </p:cNvPr>
          <p:cNvSpPr>
            <a:spLocks noGrp="1"/>
          </p:cNvSpPr>
          <p:nvPr>
            <p:ph type="title"/>
          </p:nvPr>
        </p:nvSpPr>
        <p:spPr>
          <a:xfrm>
            <a:off x="623635" y="506459"/>
            <a:ext cx="10963473" cy="589190"/>
          </a:xfrm>
        </p:spPr>
        <p:txBody>
          <a:bodyPr>
            <a:normAutofit fontScale="90000"/>
          </a:bodyPr>
          <a:lstStyle/>
          <a:p>
            <a:r>
              <a:rPr lang="zh-CN" altLang="en-US" dirty="0"/>
              <a:t>多卡训练：多维并行 </a:t>
            </a:r>
            <a:r>
              <a:rPr lang="en-US" altLang="zh-CN" dirty="0"/>
              <a:t>Multi</a:t>
            </a:r>
            <a:r>
              <a:rPr lang="zh-CN" altLang="en-US" dirty="0"/>
              <a:t> </a:t>
            </a:r>
            <a:r>
              <a:rPr lang="en-US" altLang="zh-CN" dirty="0"/>
              <a:t>Parallelism</a:t>
            </a:r>
            <a:endParaRPr lang="zh-CN" altLang="en-US" dirty="0"/>
          </a:p>
        </p:txBody>
      </p:sp>
      <p:sp>
        <p:nvSpPr>
          <p:cNvPr id="5" name="内容占位符 2">
            <a:extLst>
              <a:ext uri="{FF2B5EF4-FFF2-40B4-BE49-F238E27FC236}">
                <a16:creationId xmlns:a16="http://schemas.microsoft.com/office/drawing/2014/main" id="{F9AF5C3E-6F7C-8E40-A9D6-A3532E68D6D7}"/>
              </a:ext>
            </a:extLst>
          </p:cNvPr>
          <p:cNvSpPr>
            <a:spLocks noGrp="1"/>
          </p:cNvSpPr>
          <p:nvPr>
            <p:ph sz="half" idx="1"/>
          </p:nvPr>
        </p:nvSpPr>
        <p:spPr>
          <a:xfrm>
            <a:off x="8303172" y="1194955"/>
            <a:ext cx="3283936" cy="5160125"/>
          </a:xfrm>
        </p:spPr>
        <p:txBody>
          <a:bodyPr anchor="ctr"/>
          <a:lstStyle/>
          <a:p>
            <a:r>
              <a:rPr lang="en-US" altLang="zh-CN" dirty="0"/>
              <a:t>MoE(Mixture</a:t>
            </a:r>
            <a:r>
              <a:rPr lang="zh-CN" altLang="en-US" dirty="0"/>
              <a:t> </a:t>
            </a:r>
            <a:r>
              <a:rPr lang="en-US" altLang="zh-CN" dirty="0"/>
              <a:t>of</a:t>
            </a:r>
            <a:r>
              <a:rPr lang="zh-CN" altLang="en-US" dirty="0"/>
              <a:t> </a:t>
            </a:r>
            <a:r>
              <a:rPr lang="en-US" altLang="zh-CN" dirty="0"/>
              <a:t>Experts)</a:t>
            </a:r>
          </a:p>
          <a:p>
            <a:pPr lvl="1"/>
            <a:r>
              <a:rPr lang="en-US" altLang="zh-CN" dirty="0"/>
              <a:t>Send/Recv(all2all)</a:t>
            </a:r>
          </a:p>
          <a:p>
            <a:r>
              <a:rPr lang="en-US" altLang="zh-CN" dirty="0"/>
              <a:t>FSDP(Full</a:t>
            </a:r>
            <a:r>
              <a:rPr lang="zh-CN" altLang="en-US" dirty="0"/>
              <a:t> </a:t>
            </a:r>
            <a:r>
              <a:rPr lang="en-US" altLang="zh-CN" dirty="0"/>
              <a:t>Sharded</a:t>
            </a:r>
            <a:r>
              <a:rPr lang="zh-CN" altLang="en-US" dirty="0"/>
              <a:t> </a:t>
            </a:r>
            <a:r>
              <a:rPr lang="en-US" altLang="zh-CN" dirty="0"/>
              <a:t>DP)</a:t>
            </a:r>
          </a:p>
          <a:p>
            <a:pPr lvl="1"/>
            <a:r>
              <a:rPr lang="en-US" altLang="zh-CN" dirty="0"/>
              <a:t>AllGather</a:t>
            </a:r>
          </a:p>
          <a:p>
            <a:r>
              <a:rPr lang="en-US" altLang="zh-CN" dirty="0"/>
              <a:t>Long</a:t>
            </a:r>
            <a:r>
              <a:rPr lang="zh-CN" altLang="en-US" dirty="0"/>
              <a:t> </a:t>
            </a:r>
            <a:r>
              <a:rPr lang="en-US" altLang="zh-CN" dirty="0"/>
              <a:t>Sequence</a:t>
            </a:r>
          </a:p>
          <a:p>
            <a:pPr lvl="1"/>
            <a:r>
              <a:rPr lang="en-US" altLang="zh-CN" dirty="0"/>
              <a:t>AllGather/AllReduce</a:t>
            </a:r>
            <a:endParaRPr lang="zh-CN" altLang="en-US" dirty="0"/>
          </a:p>
        </p:txBody>
      </p:sp>
      <p:pic>
        <p:nvPicPr>
          <p:cNvPr id="6" name="图片 5">
            <a:extLst>
              <a:ext uri="{FF2B5EF4-FFF2-40B4-BE49-F238E27FC236}">
                <a16:creationId xmlns:a16="http://schemas.microsoft.com/office/drawing/2014/main" id="{5106EC7B-093E-8D4A-845A-9FA130529EFF}"/>
              </a:ext>
            </a:extLst>
          </p:cNvPr>
          <p:cNvPicPr>
            <a:picLocks noChangeAspect="1"/>
          </p:cNvPicPr>
          <p:nvPr/>
        </p:nvPicPr>
        <p:blipFill rotWithShape="1">
          <a:blip r:embed="rId2"/>
          <a:srcRect l="3586" r="1517"/>
          <a:stretch/>
        </p:blipFill>
        <p:spPr>
          <a:xfrm>
            <a:off x="725214" y="1421782"/>
            <a:ext cx="7231118" cy="4706470"/>
          </a:xfrm>
          <a:prstGeom prst="rect">
            <a:avLst/>
          </a:prstGeom>
        </p:spPr>
      </p:pic>
    </p:spTree>
    <p:extLst>
      <p:ext uri="{BB962C8B-B14F-4D97-AF65-F5344CB8AC3E}">
        <p14:creationId xmlns:p14="http://schemas.microsoft.com/office/powerpoint/2010/main" val="392196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42EB167-15C6-6C45-AE4D-D8B48B27E794}"/>
              </a:ext>
            </a:extLst>
          </p:cNvPr>
          <p:cNvSpPr>
            <a:spLocks noGrp="1"/>
          </p:cNvSpPr>
          <p:nvPr>
            <p:ph type="title"/>
          </p:nvPr>
        </p:nvSpPr>
        <p:spPr>
          <a:xfrm>
            <a:off x="623635" y="506459"/>
            <a:ext cx="10963473" cy="589190"/>
          </a:xfrm>
        </p:spPr>
        <p:txBody>
          <a:bodyPr>
            <a:normAutofit fontScale="90000"/>
          </a:bodyPr>
          <a:lstStyle/>
          <a:p>
            <a:r>
              <a:rPr lang="zh-CN" altLang="en-US" dirty="0"/>
              <a:t>计算与通信解耦</a:t>
            </a:r>
          </a:p>
        </p:txBody>
      </p:sp>
      <p:sp>
        <p:nvSpPr>
          <p:cNvPr id="5" name="内容占位符 2">
            <a:extLst>
              <a:ext uri="{FF2B5EF4-FFF2-40B4-BE49-F238E27FC236}">
                <a16:creationId xmlns:a16="http://schemas.microsoft.com/office/drawing/2014/main" id="{6F6EF4C0-BB95-AF44-8F65-84517ECEA2FB}"/>
              </a:ext>
            </a:extLst>
          </p:cNvPr>
          <p:cNvSpPr>
            <a:spLocks noGrp="1"/>
          </p:cNvSpPr>
          <p:nvPr>
            <p:ph sz="half" idx="1"/>
          </p:nvPr>
        </p:nvSpPr>
        <p:spPr>
          <a:xfrm>
            <a:off x="623635" y="1194955"/>
            <a:ext cx="10963473" cy="5160125"/>
          </a:xfrm>
        </p:spPr>
        <p:txBody>
          <a:bodyPr/>
          <a:lstStyle/>
          <a:p>
            <a:r>
              <a:rPr lang="zh-CN" altLang="en-US" dirty="0"/>
              <a:t>将计算与通信解耦，计算的归计算，通信的归通信，通过性能优化策略减少通信的次数：</a:t>
            </a:r>
            <a:endParaRPr lang="en-US" altLang="zh-CN" dirty="0"/>
          </a:p>
          <a:p>
            <a:pPr lvl="1"/>
            <a:r>
              <a:rPr lang="zh-CN" altLang="en-US" dirty="0"/>
              <a:t>提升集群训练性能（模型利用率 </a:t>
            </a:r>
            <a:r>
              <a:rPr lang="en-US" altLang="zh-CN" dirty="0"/>
              <a:t>MFU/</a:t>
            </a:r>
            <a:r>
              <a:rPr lang="zh-CN" altLang="en-US" dirty="0"/>
              <a:t>算力利用率 </a:t>
            </a:r>
            <a:r>
              <a:rPr lang="en-US" altLang="zh-CN" dirty="0"/>
              <a:t>MFU</a:t>
            </a:r>
            <a:r>
              <a:rPr lang="zh-CN" altLang="en-US" dirty="0"/>
              <a:t>）；</a:t>
            </a:r>
            <a:endParaRPr lang="en-US" altLang="zh-CN" dirty="0"/>
          </a:p>
          <a:p>
            <a:pPr lvl="1"/>
            <a:r>
              <a:rPr lang="zh-CN" altLang="en-US" dirty="0"/>
              <a:t>避免通信与计算假死锁（计算耗时长，通信长期等待）；</a:t>
            </a:r>
            <a:endParaRPr lang="en-US" altLang="zh-CN" dirty="0"/>
          </a:p>
        </p:txBody>
      </p:sp>
      <p:pic>
        <p:nvPicPr>
          <p:cNvPr id="6" name="图片 5">
            <a:extLst>
              <a:ext uri="{FF2B5EF4-FFF2-40B4-BE49-F238E27FC236}">
                <a16:creationId xmlns:a16="http://schemas.microsoft.com/office/drawing/2014/main" id="{7A159374-21A5-4147-A2F8-8F570D99867B}"/>
              </a:ext>
            </a:extLst>
          </p:cNvPr>
          <p:cNvPicPr>
            <a:picLocks noChangeAspect="1"/>
          </p:cNvPicPr>
          <p:nvPr/>
        </p:nvPicPr>
        <p:blipFill>
          <a:blip r:embed="rId2"/>
          <a:stretch>
            <a:fillRect/>
          </a:stretch>
        </p:blipFill>
        <p:spPr>
          <a:xfrm>
            <a:off x="399817" y="4411509"/>
            <a:ext cx="11397128" cy="1251536"/>
          </a:xfrm>
          <a:prstGeom prst="rect">
            <a:avLst/>
          </a:prstGeom>
          <a:ln w="19050">
            <a:solidFill>
              <a:schemeClr val="bg1">
                <a:lumMod val="75000"/>
              </a:schemeClr>
            </a:solidFill>
          </a:ln>
        </p:spPr>
      </p:pic>
    </p:spTree>
    <p:extLst>
      <p:ext uri="{BB962C8B-B14F-4D97-AF65-F5344CB8AC3E}">
        <p14:creationId xmlns:p14="http://schemas.microsoft.com/office/powerpoint/2010/main" val="3330646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78428E-ADED-8141-A756-FCBC453E1E4E}"/>
              </a:ext>
            </a:extLst>
          </p:cNvPr>
          <p:cNvPicPr>
            <a:picLocks noChangeAspect="1"/>
          </p:cNvPicPr>
          <p:nvPr/>
        </p:nvPicPr>
        <p:blipFill>
          <a:blip r:embed="rId2"/>
          <a:stretch>
            <a:fillRect/>
          </a:stretch>
        </p:blipFill>
        <p:spPr>
          <a:xfrm>
            <a:off x="292657" y="243069"/>
            <a:ext cx="8149940" cy="5906837"/>
          </a:xfrm>
          <a:prstGeom prst="rect">
            <a:avLst/>
          </a:prstGeom>
        </p:spPr>
      </p:pic>
      <p:sp>
        <p:nvSpPr>
          <p:cNvPr id="5" name="文本框 4"/>
          <p:cNvSpPr txBox="1"/>
          <p:nvPr/>
        </p:nvSpPr>
        <p:spPr>
          <a:xfrm>
            <a:off x="9525964" y="1805651"/>
            <a:ext cx="2141317" cy="369332"/>
          </a:xfrm>
          <a:prstGeom prst="rect">
            <a:avLst/>
          </a:prstGeom>
          <a:noFill/>
        </p:spPr>
        <p:txBody>
          <a:bodyPr wrap="square" rtlCol="0">
            <a:spAutoFit/>
          </a:bodyPr>
          <a:lstStyle/>
          <a:p>
            <a:r>
              <a:rPr lang="zh-CN" altLang="en-US" dirty="0" smtClean="0">
                <a:solidFill>
                  <a:srgbClr val="FF0000"/>
                </a:solidFill>
              </a:rPr>
              <a:t>集合的操作</a:t>
            </a:r>
            <a:endParaRPr lang="zh-CN" altLang="en-US" dirty="0">
              <a:solidFill>
                <a:srgbClr val="FF0000"/>
              </a:solidFill>
            </a:endParaRPr>
          </a:p>
        </p:txBody>
      </p:sp>
      <p:cxnSp>
        <p:nvCxnSpPr>
          <p:cNvPr id="7" name="直接箭头连接符 6"/>
          <p:cNvCxnSpPr>
            <a:stCxn id="5" idx="1"/>
          </p:cNvCxnSpPr>
          <p:nvPr/>
        </p:nvCxnSpPr>
        <p:spPr>
          <a:xfrm flipH="1">
            <a:off x="8356922" y="199031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525964" y="747361"/>
            <a:ext cx="2141317" cy="369332"/>
          </a:xfrm>
          <a:prstGeom prst="rect">
            <a:avLst/>
          </a:prstGeom>
          <a:noFill/>
        </p:spPr>
        <p:txBody>
          <a:bodyPr wrap="square" rtlCol="0">
            <a:spAutoFit/>
          </a:bodyPr>
          <a:lstStyle/>
          <a:p>
            <a:r>
              <a:rPr lang="zh-CN" altLang="en-US" dirty="0" smtClean="0">
                <a:solidFill>
                  <a:srgbClr val="FF0000"/>
                </a:solidFill>
              </a:rPr>
              <a:t>集合的通信库</a:t>
            </a:r>
            <a:endParaRPr lang="zh-CN" altLang="en-US" dirty="0">
              <a:solidFill>
                <a:srgbClr val="FF0000"/>
              </a:solidFill>
            </a:endParaRPr>
          </a:p>
        </p:txBody>
      </p:sp>
      <p:cxnSp>
        <p:nvCxnSpPr>
          <p:cNvPr id="10" name="直接箭头连接符 9"/>
          <p:cNvCxnSpPr>
            <a:stCxn id="9" idx="1"/>
          </p:cNvCxnSpPr>
          <p:nvPr/>
        </p:nvCxnSpPr>
        <p:spPr>
          <a:xfrm flipH="1">
            <a:off x="8356922" y="932027"/>
            <a:ext cx="1169042" cy="12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5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542612" y="332838"/>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pic>
        <p:nvPicPr>
          <p:cNvPr id="5" name="图片 4">
            <a:extLst>
              <a:ext uri="{FF2B5EF4-FFF2-40B4-BE49-F238E27FC236}">
                <a16:creationId xmlns:a16="http://schemas.microsoft.com/office/drawing/2014/main" id="{C47BDA74-367C-5742-A8EB-9AB64B4042AA}"/>
              </a:ext>
            </a:extLst>
          </p:cNvPr>
          <p:cNvPicPr>
            <a:picLocks noChangeAspect="1"/>
          </p:cNvPicPr>
          <p:nvPr/>
        </p:nvPicPr>
        <p:blipFill rotWithShape="1">
          <a:blip r:embed="rId2"/>
          <a:srcRect l="56621" b="4593"/>
          <a:stretch/>
        </p:blipFill>
        <p:spPr>
          <a:xfrm>
            <a:off x="299544" y="1160833"/>
            <a:ext cx="3342235" cy="5327665"/>
          </a:xfrm>
          <a:prstGeom prst="rect">
            <a:avLst/>
          </a:prstGeom>
        </p:spPr>
      </p:pic>
      <p:pic>
        <p:nvPicPr>
          <p:cNvPr id="6" name="图片 5">
            <a:extLst>
              <a:ext uri="{FF2B5EF4-FFF2-40B4-BE49-F238E27FC236}">
                <a16:creationId xmlns:a16="http://schemas.microsoft.com/office/drawing/2014/main" id="{CB537695-7B0A-2B44-9916-36A2E4B7A2CD}"/>
              </a:ext>
            </a:extLst>
          </p:cNvPr>
          <p:cNvPicPr>
            <a:picLocks noChangeAspect="1"/>
          </p:cNvPicPr>
          <p:nvPr/>
        </p:nvPicPr>
        <p:blipFill>
          <a:blip r:embed="rId3"/>
          <a:stretch>
            <a:fillRect/>
          </a:stretch>
        </p:blipFill>
        <p:spPr>
          <a:xfrm>
            <a:off x="4834759" y="1295280"/>
            <a:ext cx="6864796" cy="5058769"/>
          </a:xfrm>
          <a:prstGeom prst="rect">
            <a:avLst/>
          </a:prstGeom>
        </p:spPr>
      </p:pic>
      <p:sp>
        <p:nvSpPr>
          <p:cNvPr id="7" name="右箭头 6">
            <a:extLst>
              <a:ext uri="{FF2B5EF4-FFF2-40B4-BE49-F238E27FC236}">
                <a16:creationId xmlns:a16="http://schemas.microsoft.com/office/drawing/2014/main" id="{6341648A-A3CC-A147-849A-0608D6DB6265}"/>
              </a:ext>
            </a:extLst>
          </p:cNvPr>
          <p:cNvSpPr/>
          <p:nvPr/>
        </p:nvSpPr>
        <p:spPr>
          <a:xfrm>
            <a:off x="3844131" y="3429000"/>
            <a:ext cx="788276" cy="100636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0628897" y="4731731"/>
            <a:ext cx="782816" cy="369332"/>
          </a:xfrm>
          <a:prstGeom prst="rect">
            <a:avLst/>
          </a:prstGeom>
          <a:noFill/>
        </p:spPr>
        <p:txBody>
          <a:bodyPr wrap="square" rtlCol="0">
            <a:spAutoFit/>
          </a:bodyPr>
          <a:lstStyle/>
          <a:p>
            <a:r>
              <a:rPr lang="zh-CN" altLang="en-US" dirty="0" smtClean="0">
                <a:solidFill>
                  <a:srgbClr val="FF0000"/>
                </a:solidFill>
              </a:rPr>
              <a:t>拓扑</a:t>
            </a:r>
            <a:endParaRPr lang="zh-CN" altLang="en-US" dirty="0">
              <a:solidFill>
                <a:srgbClr val="FF0000"/>
              </a:solidFill>
            </a:endParaRPr>
          </a:p>
        </p:txBody>
      </p:sp>
      <p:sp>
        <p:nvSpPr>
          <p:cNvPr id="9" name="文本框 8"/>
          <p:cNvSpPr txBox="1"/>
          <p:nvPr/>
        </p:nvSpPr>
        <p:spPr>
          <a:xfrm>
            <a:off x="10628897" y="3932183"/>
            <a:ext cx="782816" cy="646331"/>
          </a:xfrm>
          <a:prstGeom prst="rect">
            <a:avLst/>
          </a:prstGeom>
          <a:noFill/>
        </p:spPr>
        <p:txBody>
          <a:bodyPr wrap="square" rtlCol="0">
            <a:spAutoFit/>
          </a:bodyPr>
          <a:lstStyle/>
          <a:p>
            <a:r>
              <a:rPr lang="zh-CN" altLang="en-US" dirty="0" smtClean="0">
                <a:solidFill>
                  <a:srgbClr val="FF0000"/>
                </a:solidFill>
              </a:rPr>
              <a:t>通信库</a:t>
            </a:r>
            <a:endParaRPr lang="zh-CN" altLang="en-US" dirty="0">
              <a:solidFill>
                <a:srgbClr val="FF0000"/>
              </a:solidFill>
            </a:endParaRPr>
          </a:p>
        </p:txBody>
      </p:sp>
      <p:sp>
        <p:nvSpPr>
          <p:cNvPr id="11" name="文本框 10"/>
          <p:cNvSpPr txBox="1"/>
          <p:nvPr/>
        </p:nvSpPr>
        <p:spPr>
          <a:xfrm>
            <a:off x="8267156" y="1954589"/>
            <a:ext cx="1416339" cy="369332"/>
          </a:xfrm>
          <a:prstGeom prst="rect">
            <a:avLst/>
          </a:prstGeom>
          <a:noFill/>
        </p:spPr>
        <p:txBody>
          <a:bodyPr wrap="square" rtlCol="0">
            <a:spAutoFit/>
          </a:bodyPr>
          <a:lstStyle/>
          <a:p>
            <a:r>
              <a:rPr lang="en-US" altLang="zh-CN" dirty="0" smtClean="0">
                <a:solidFill>
                  <a:srgbClr val="FF0000"/>
                </a:solidFill>
              </a:rPr>
              <a:t>AI</a:t>
            </a:r>
            <a:r>
              <a:rPr lang="zh-CN" altLang="en-US" dirty="0" smtClean="0">
                <a:solidFill>
                  <a:srgbClr val="FF0000"/>
                </a:solidFill>
              </a:rPr>
              <a:t>框架</a:t>
            </a:r>
            <a:endParaRPr lang="zh-CN" altLang="en-US" dirty="0">
              <a:solidFill>
                <a:srgbClr val="FF0000"/>
              </a:solidFill>
            </a:endParaRPr>
          </a:p>
        </p:txBody>
      </p:sp>
      <p:sp>
        <p:nvSpPr>
          <p:cNvPr id="12" name="文本框 11"/>
          <p:cNvSpPr txBox="1"/>
          <p:nvPr/>
        </p:nvSpPr>
        <p:spPr>
          <a:xfrm>
            <a:off x="5058593" y="2521593"/>
            <a:ext cx="4624901" cy="276999"/>
          </a:xfrm>
          <a:prstGeom prst="rect">
            <a:avLst/>
          </a:prstGeom>
          <a:noFill/>
        </p:spPr>
        <p:txBody>
          <a:bodyPr wrap="square" rtlCol="0">
            <a:spAutoFit/>
          </a:bodyPr>
          <a:lstStyle/>
          <a:p>
            <a:r>
              <a:rPr lang="zh-CN" altLang="en-US" sz="1200" dirty="0" smtClean="0">
                <a:solidFill>
                  <a:srgbClr val="FF0000"/>
                </a:solidFill>
              </a:rPr>
              <a:t>计算后端嗯</a:t>
            </a:r>
            <a:r>
              <a:rPr lang="en-US" altLang="zh-CN" sz="1200" dirty="0" smtClean="0">
                <a:solidFill>
                  <a:srgbClr val="FF0000"/>
                </a:solidFill>
              </a:rPr>
              <a:t>tensor（</a:t>
            </a:r>
            <a:r>
              <a:rPr lang="zh-CN" altLang="en-US" sz="1200" dirty="0" smtClean="0">
                <a:solidFill>
                  <a:srgbClr val="FF0000"/>
                </a:solidFill>
              </a:rPr>
              <a:t>张量）放在</a:t>
            </a:r>
            <a:r>
              <a:rPr lang="en-US" altLang="zh-CN" sz="1200" dirty="0" smtClean="0">
                <a:solidFill>
                  <a:srgbClr val="FF0000"/>
                </a:solidFill>
              </a:rPr>
              <a:t>Bucket</a:t>
            </a:r>
            <a:r>
              <a:rPr lang="zh-CN" altLang="en-US" sz="1200" dirty="0" smtClean="0">
                <a:solidFill>
                  <a:srgbClr val="FF0000"/>
                </a:solidFill>
              </a:rPr>
              <a:t>中，</a:t>
            </a:r>
            <a:r>
              <a:rPr lang="en-US" altLang="zh-CN" sz="1200" dirty="0" smtClean="0">
                <a:solidFill>
                  <a:srgbClr val="FF0000"/>
                </a:solidFill>
              </a:rPr>
              <a:t>Bucket</a:t>
            </a:r>
            <a:r>
              <a:rPr lang="zh-CN" altLang="en-US" sz="1200" dirty="0" smtClean="0">
                <a:solidFill>
                  <a:srgbClr val="FF0000"/>
                </a:solidFill>
              </a:rPr>
              <a:t>满等条件后</a:t>
            </a:r>
            <a:endParaRPr lang="zh-CN" altLang="en-US" sz="1200" dirty="0">
              <a:solidFill>
                <a:srgbClr val="FF0000"/>
              </a:solidFill>
            </a:endParaRPr>
          </a:p>
        </p:txBody>
      </p:sp>
      <p:sp>
        <p:nvSpPr>
          <p:cNvPr id="13" name="文本框 12"/>
          <p:cNvSpPr txBox="1"/>
          <p:nvPr/>
        </p:nvSpPr>
        <p:spPr>
          <a:xfrm>
            <a:off x="4355786" y="3041039"/>
            <a:ext cx="3337123" cy="430887"/>
          </a:xfrm>
          <a:prstGeom prst="rect">
            <a:avLst/>
          </a:prstGeom>
          <a:noFill/>
        </p:spPr>
        <p:txBody>
          <a:bodyPr wrap="square" rtlCol="0">
            <a:spAutoFit/>
          </a:bodyPr>
          <a:lstStyle/>
          <a:p>
            <a:r>
              <a:rPr lang="zh-CN" altLang="en-US" sz="1100" dirty="0" smtClean="0">
                <a:solidFill>
                  <a:srgbClr val="FF0000"/>
                </a:solidFill>
              </a:rPr>
              <a:t>分布式加速库，分布式并行库，通信单元控制通信源宇</a:t>
            </a:r>
            <a:endParaRPr lang="zh-CN" altLang="en-US" sz="1100" dirty="0">
              <a:solidFill>
                <a:srgbClr val="FF0000"/>
              </a:solidFill>
            </a:endParaRPr>
          </a:p>
        </p:txBody>
      </p:sp>
    </p:spTree>
    <p:extLst>
      <p:ext uri="{BB962C8B-B14F-4D97-AF65-F5344CB8AC3E}">
        <p14:creationId xmlns:p14="http://schemas.microsoft.com/office/powerpoint/2010/main" val="2908614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1BB3A0E8-323C-F047-A660-585834CAC42A}"/>
              </a:ext>
            </a:extLst>
          </p:cNvPr>
          <p:cNvSpPr>
            <a:spLocks noGrp="1"/>
          </p:cNvSpPr>
          <p:nvPr>
            <p:ph type="title"/>
          </p:nvPr>
        </p:nvSpPr>
        <p:spPr>
          <a:xfrm>
            <a:off x="623635" y="506459"/>
            <a:ext cx="10963473" cy="589190"/>
          </a:xfrm>
        </p:spPr>
        <p:txBody>
          <a:bodyPr>
            <a:normAutofit fontScale="90000"/>
          </a:bodyPr>
          <a:lstStyle/>
          <a:p>
            <a:r>
              <a:rPr lang="en-US" altLang="zh-CN" dirty="0"/>
              <a:t>XCCL</a:t>
            </a:r>
            <a:r>
              <a:rPr lang="zh-CN" altLang="en-US" dirty="0"/>
              <a:t> 在 </a:t>
            </a:r>
            <a:r>
              <a:rPr lang="en-US" altLang="zh-CN" dirty="0"/>
              <a:t>AI</a:t>
            </a:r>
            <a:r>
              <a:rPr lang="zh-CN" altLang="en-US" dirty="0"/>
              <a:t> 系统中的位置</a:t>
            </a:r>
          </a:p>
        </p:txBody>
      </p:sp>
      <p:sp>
        <p:nvSpPr>
          <p:cNvPr id="5" name="内容占位符 3">
            <a:extLst>
              <a:ext uri="{FF2B5EF4-FFF2-40B4-BE49-F238E27FC236}">
                <a16:creationId xmlns:a16="http://schemas.microsoft.com/office/drawing/2014/main" id="{71E3D3F8-3A06-EF4F-BB43-7C90073CE85D}"/>
              </a:ext>
            </a:extLst>
          </p:cNvPr>
          <p:cNvSpPr>
            <a:spLocks noGrp="1"/>
          </p:cNvSpPr>
          <p:nvPr>
            <p:ph sz="half" idx="1"/>
          </p:nvPr>
        </p:nvSpPr>
        <p:spPr>
          <a:xfrm>
            <a:off x="7525406" y="1194955"/>
            <a:ext cx="4145784" cy="5160125"/>
          </a:xfrm>
        </p:spPr>
        <p:txBody>
          <a:bodyPr/>
          <a:lstStyle/>
          <a:p>
            <a:r>
              <a:rPr lang="en-US" altLang="zh-CN" sz="1800" dirty="0"/>
              <a:t>Megatron-LM/MindSpeed</a:t>
            </a:r>
            <a:r>
              <a:rPr lang="zh-CN" altLang="en-US" sz="1800" dirty="0"/>
              <a:t> 分布式加速框架解耦了计算与通信：</a:t>
            </a:r>
            <a:endParaRPr lang="en-US" altLang="zh-CN" sz="1800" dirty="0"/>
          </a:p>
          <a:p>
            <a:pPr marL="582006" lvl="1" indent="-342900">
              <a:buFont typeface="+mj-lt"/>
              <a:buAutoNum type="arabicPeriod"/>
            </a:pPr>
            <a:r>
              <a:rPr lang="zh-CN" altLang="en-US" sz="1600" dirty="0"/>
              <a:t>计算主要通过 </a:t>
            </a:r>
            <a:r>
              <a:rPr lang="en-US" altLang="zh-CN" sz="1600" dirty="0"/>
              <a:t>PyTorch</a:t>
            </a:r>
            <a:r>
              <a:rPr lang="zh-CN" altLang="en-US" sz="1600" dirty="0"/>
              <a:t> 等</a:t>
            </a:r>
            <a:r>
              <a:rPr lang="en-US" altLang="zh-CN" sz="1600" dirty="0"/>
              <a:t>AI</a:t>
            </a:r>
            <a:r>
              <a:rPr lang="zh-CN" altLang="en-US" sz="1600" dirty="0"/>
              <a:t>框架执行；</a:t>
            </a:r>
            <a:endParaRPr lang="en-US" altLang="zh-CN" sz="1600" dirty="0"/>
          </a:p>
          <a:p>
            <a:pPr marL="582006" lvl="1" indent="-342900">
              <a:buFont typeface="+mj-lt"/>
              <a:buAutoNum type="arabicPeriod"/>
            </a:pPr>
            <a:r>
              <a:rPr lang="zh-CN" altLang="en-US" sz="1600" dirty="0"/>
              <a:t>通信通过 </a:t>
            </a:r>
            <a:r>
              <a:rPr lang="en-US" altLang="zh-CN" sz="1600" dirty="0"/>
              <a:t>XCCL</a:t>
            </a:r>
            <a:r>
              <a:rPr lang="zh-CN" altLang="en-US" sz="1600" dirty="0"/>
              <a:t> 通信库来执行；</a:t>
            </a:r>
            <a:endParaRPr lang="en-US" altLang="zh-CN" sz="1600" dirty="0"/>
          </a:p>
          <a:p>
            <a:pPr lvl="1"/>
            <a:endParaRPr lang="en-US" altLang="zh-CN" sz="1600" dirty="0"/>
          </a:p>
          <a:p>
            <a:pPr lvl="1"/>
            <a:r>
              <a:rPr lang="zh-CN" altLang="en-US" sz="1600" b="1" dirty="0">
                <a:solidFill>
                  <a:srgbClr val="FF0000"/>
                </a:solidFill>
              </a:rPr>
              <a:t>做一个</a:t>
            </a:r>
            <a:r>
              <a:rPr lang="en-US" altLang="zh-CN" sz="1600" b="1" dirty="0" err="1">
                <a:solidFill>
                  <a:srgbClr val="FF0000"/>
                </a:solidFill>
              </a:rPr>
              <a:t>maxxx</a:t>
            </a:r>
            <a:r>
              <a:rPr lang="zh-CN" altLang="en-US" sz="1600" b="1" dirty="0">
                <a:solidFill>
                  <a:srgbClr val="FF0000"/>
                </a:solidFill>
              </a:rPr>
              <a:t>的分发，通过</a:t>
            </a:r>
            <a:r>
              <a:rPr lang="zh-CN" altLang="en-US" sz="1600" dirty="0">
                <a:solidFill>
                  <a:srgbClr val="FF0000"/>
                </a:solidFill>
              </a:rPr>
              <a:t>原语</a:t>
            </a:r>
            <a:r>
              <a:rPr lang="zh-CN" altLang="en-US" sz="1600" b="1" dirty="0">
                <a:solidFill>
                  <a:srgbClr val="FF0000"/>
                </a:solidFill>
              </a:rPr>
              <a:t>分发</a:t>
            </a:r>
            <a:endParaRPr lang="en-US" altLang="zh-CN" sz="1600" b="1" dirty="0">
              <a:solidFill>
                <a:srgbClr val="FF0000"/>
              </a:solidFill>
            </a:endParaRPr>
          </a:p>
          <a:p>
            <a:pPr lvl="1"/>
            <a:endParaRPr lang="en-US" altLang="zh-CN" sz="1600" dirty="0"/>
          </a:p>
          <a:p>
            <a:r>
              <a:rPr lang="zh-CN" altLang="en-US" sz="1600" dirty="0"/>
              <a:t>将框架计算出来 </a:t>
            </a:r>
            <a:r>
              <a:rPr lang="en-US" altLang="zh-CN" sz="1600" dirty="0"/>
              <a:t>Tensor</a:t>
            </a:r>
            <a:r>
              <a:rPr lang="zh-CN" altLang="en-US" sz="1600" dirty="0"/>
              <a:t> 记录到 </a:t>
            </a:r>
            <a:r>
              <a:rPr lang="en-US" altLang="zh-CN" sz="1600" dirty="0"/>
              <a:t>Bucket</a:t>
            </a:r>
            <a:r>
              <a:rPr lang="zh-CN" altLang="en-US" sz="1600" dirty="0"/>
              <a:t> 中</a:t>
            </a:r>
            <a:endParaRPr lang="en-US" altLang="zh-CN" sz="1600" dirty="0"/>
          </a:p>
          <a:p>
            <a:r>
              <a:rPr lang="zh-CN" altLang="en-US" sz="1600" dirty="0"/>
              <a:t>通过控制层在后台启动 </a:t>
            </a:r>
            <a:r>
              <a:rPr lang="en-US" altLang="zh-CN" sz="1600" dirty="0"/>
              <a:t>loop</a:t>
            </a:r>
            <a:r>
              <a:rPr lang="zh-CN" altLang="en-US" sz="1600" dirty="0"/>
              <a:t> 线程</a:t>
            </a:r>
            <a:endParaRPr lang="en-US" altLang="zh-CN" sz="1600" dirty="0"/>
          </a:p>
          <a:p>
            <a:r>
              <a:rPr lang="zh-CN" altLang="en-US" sz="1600" dirty="0"/>
              <a:t>周期性的从 </a:t>
            </a:r>
            <a:r>
              <a:rPr lang="en-US" altLang="zh-CN" sz="1600" dirty="0"/>
              <a:t>Bucket</a:t>
            </a:r>
            <a:r>
              <a:rPr lang="zh-CN" altLang="en-US" sz="1600" dirty="0"/>
              <a:t> 中读取 </a:t>
            </a:r>
            <a:r>
              <a:rPr lang="en-US" altLang="zh-CN" sz="1600" dirty="0"/>
              <a:t>Tensor</a:t>
            </a:r>
          </a:p>
          <a:p>
            <a:r>
              <a:rPr lang="zh-CN" altLang="en-US" sz="1600" dirty="0"/>
              <a:t>控制层在节点之间协商一致后，进行消息分发到具体  </a:t>
            </a:r>
            <a:r>
              <a:rPr lang="en-US" altLang="zh-CN" sz="1600" dirty="0"/>
              <a:t>NPU</a:t>
            </a:r>
            <a:r>
              <a:rPr lang="zh-CN" altLang="en-US" sz="1600" dirty="0"/>
              <a:t> 上执行通信</a:t>
            </a:r>
            <a:endParaRPr kumimoji="1" lang="zh-CN" altLang="en-US" sz="1600" dirty="0"/>
          </a:p>
        </p:txBody>
      </p:sp>
      <p:pic>
        <p:nvPicPr>
          <p:cNvPr id="6" name="图片 5">
            <a:extLst>
              <a:ext uri="{FF2B5EF4-FFF2-40B4-BE49-F238E27FC236}">
                <a16:creationId xmlns:a16="http://schemas.microsoft.com/office/drawing/2014/main" id="{43650FE3-F8ED-0543-B075-BCFF633B63A4}"/>
              </a:ext>
            </a:extLst>
          </p:cNvPr>
          <p:cNvPicPr>
            <a:picLocks noChangeAspect="1"/>
          </p:cNvPicPr>
          <p:nvPr/>
        </p:nvPicPr>
        <p:blipFill>
          <a:blip r:embed="rId2"/>
          <a:stretch>
            <a:fillRect/>
          </a:stretch>
        </p:blipFill>
        <p:spPr>
          <a:xfrm>
            <a:off x="623635" y="1292772"/>
            <a:ext cx="6864796" cy="5058769"/>
          </a:xfrm>
          <a:prstGeom prst="rect">
            <a:avLst/>
          </a:prstGeom>
        </p:spPr>
      </p:pic>
    </p:spTree>
    <p:extLst>
      <p:ext uri="{BB962C8B-B14F-4D97-AF65-F5344CB8AC3E}">
        <p14:creationId xmlns:p14="http://schemas.microsoft.com/office/powerpoint/2010/main" val="3583088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ca.zhimg.com/v2-4dc94efcf806510642ee7d762968407c_144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79" y="250621"/>
            <a:ext cx="10898788" cy="476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11993077" cy="3646025"/>
          </a:xfrm>
        </p:spPr>
        <p:txBody>
          <a:bodyPr>
            <a:normAutofit fontScale="92500" lnSpcReduction="10000"/>
          </a:bodyPr>
          <a:lstStyle/>
          <a:p>
            <a:pPr>
              <a:lnSpc>
                <a:spcPct val="150000"/>
              </a:lnSpc>
            </a:pPr>
            <a:r>
              <a:rPr lang="en-US" altLang="zh-CN" sz="1600" dirty="0"/>
              <a:t>MPI</a:t>
            </a:r>
            <a:r>
              <a:rPr lang="zh-CN" altLang="en-US" sz="1600" dirty="0"/>
              <a:t>（</a:t>
            </a:r>
            <a:r>
              <a:rPr lang="en-US" altLang="zh-CN" sz="1600" dirty="0"/>
              <a:t>message passing interface</a:t>
            </a:r>
            <a:r>
              <a:rPr lang="zh-CN" altLang="en-US" sz="1600" dirty="0" smtClean="0"/>
              <a:t>）</a:t>
            </a:r>
            <a:endParaRPr lang="en-US" altLang="zh-CN" sz="1600" dirty="0" smtClean="0"/>
          </a:p>
          <a:p>
            <a:pPr>
              <a:lnSpc>
                <a:spcPct val="150000"/>
              </a:lnSpc>
            </a:pPr>
            <a:r>
              <a:rPr lang="zh-CN" altLang="en-US" sz="1600" dirty="0"/>
              <a:t>当 </a:t>
            </a:r>
            <a:r>
              <a:rPr lang="en-US" altLang="zh-CN" sz="1600" dirty="0"/>
              <a:t>MPI </a:t>
            </a:r>
            <a:r>
              <a:rPr lang="zh-CN" altLang="en-US" sz="1600" dirty="0"/>
              <a:t>进程启动后，每个 </a:t>
            </a:r>
            <a:r>
              <a:rPr lang="en-US" altLang="zh-CN" sz="1600" dirty="0"/>
              <a:t>Process </a:t>
            </a:r>
            <a:r>
              <a:rPr lang="zh-CN" altLang="en-US" sz="1600" dirty="0"/>
              <a:t>会分配唯一序号 </a:t>
            </a:r>
            <a:r>
              <a:rPr lang="en-US" altLang="zh-CN" sz="1600" dirty="0"/>
              <a:t>Rank</a:t>
            </a:r>
            <a:r>
              <a:rPr lang="zh-CN" altLang="en-US" sz="1600" dirty="0"/>
              <a:t>。集合通信需要指定一个协调者（</a:t>
            </a:r>
            <a:r>
              <a:rPr lang="en-US" altLang="zh-CN" sz="1600" dirty="0"/>
              <a:t>e.g. Rank 0 Process</a:t>
            </a:r>
            <a:r>
              <a:rPr lang="zh-CN" altLang="en-US" sz="1600" dirty="0"/>
              <a:t>，一般称为 </a:t>
            </a:r>
            <a:r>
              <a:rPr lang="en-US" altLang="zh-CN" sz="1600" dirty="0"/>
              <a:t>ROOT</a:t>
            </a:r>
            <a:r>
              <a:rPr lang="zh-CN" altLang="en-US" sz="1600" dirty="0"/>
              <a:t>）</a:t>
            </a:r>
            <a:r>
              <a:rPr lang="zh-CN" altLang="en-US" sz="1600" dirty="0" smtClean="0"/>
              <a:t>。</a:t>
            </a:r>
            <a:endParaRPr lang="en-US" altLang="zh-CN" sz="1600" dirty="0" smtClean="0"/>
          </a:p>
          <a:p>
            <a:pPr>
              <a:lnSpc>
                <a:spcPct val="150000"/>
              </a:lnSpc>
            </a:pPr>
            <a:r>
              <a:rPr lang="zh-CN" altLang="en-US" sz="1600" dirty="0" smtClean="0"/>
              <a:t>算子</a:t>
            </a:r>
            <a:r>
              <a:rPr lang="zh-CN" altLang="en-US" sz="1600" dirty="0"/>
              <a:t>：深度学习算法由一个个计算单元组成，我们称这些计算单元为算子（</a:t>
            </a:r>
            <a:r>
              <a:rPr lang="en-US" altLang="zh-CN" sz="1600" dirty="0"/>
              <a:t>Operator</a:t>
            </a:r>
            <a:r>
              <a:rPr lang="zh-CN" altLang="en-US" sz="1600" dirty="0"/>
              <a:t>，简称</a:t>
            </a:r>
            <a:r>
              <a:rPr lang="en-US" altLang="zh-CN" sz="1600" dirty="0"/>
              <a:t>OP</a:t>
            </a:r>
            <a:r>
              <a:rPr lang="zh-CN" altLang="en-US" sz="1600" dirty="0"/>
              <a:t>）。在网络模型中，算子对应层中的计算逻辑，例如：卷积层（</a:t>
            </a:r>
            <a:r>
              <a:rPr lang="en-US" altLang="zh-CN" sz="1600" dirty="0"/>
              <a:t>Convolution Layer</a:t>
            </a:r>
            <a:r>
              <a:rPr lang="zh-CN" altLang="en-US" sz="1600" dirty="0"/>
              <a:t>）是一个算子；全连接层（</a:t>
            </a:r>
            <a:r>
              <a:rPr lang="en-US" altLang="zh-CN" sz="1600" dirty="0"/>
              <a:t>Fully-connected Layer</a:t>
            </a:r>
            <a:r>
              <a:rPr lang="zh-CN" altLang="en-US" sz="1600" dirty="0"/>
              <a:t>， </a:t>
            </a:r>
            <a:r>
              <a:rPr lang="en-US" altLang="zh-CN" sz="1600" dirty="0"/>
              <a:t>FC layer</a:t>
            </a:r>
            <a:r>
              <a:rPr lang="zh-CN" altLang="en-US" sz="1600" dirty="0"/>
              <a:t>）中的权值求和过程，是一个算子</a:t>
            </a:r>
            <a:r>
              <a:rPr lang="zh-CN" altLang="en-US" sz="1600" dirty="0" smtClean="0"/>
              <a:t>。</a:t>
            </a:r>
            <a:endParaRPr lang="en-US" altLang="zh-CN" sz="1600" dirty="0" smtClean="0"/>
          </a:p>
          <a:p>
            <a:pPr>
              <a:lnSpc>
                <a:spcPct val="150000"/>
              </a:lnSpc>
            </a:pPr>
            <a:r>
              <a:rPr lang="zh-CN" altLang="en-US" sz="1600" dirty="0"/>
              <a:t>梯度是一个与函数相切的向量，指向此函数最大增量的方向</a:t>
            </a:r>
            <a:r>
              <a:rPr lang="zh-CN" altLang="en-US" sz="1600" dirty="0" smtClean="0"/>
              <a:t>。</a:t>
            </a:r>
            <a:endParaRPr lang="en-US" altLang="zh-CN" sz="1600" dirty="0" smtClean="0"/>
          </a:p>
          <a:p>
            <a:pPr>
              <a:lnSpc>
                <a:spcPct val="150000"/>
              </a:lnSpc>
            </a:pPr>
            <a:r>
              <a:rPr lang="zh-CN" altLang="en-US" sz="1600" dirty="0"/>
              <a:t>权重也称为参数，是与神经网络中神经元或单元之间的连接相关的值</a:t>
            </a:r>
            <a:r>
              <a:rPr lang="zh-CN" altLang="en-US" sz="1600" dirty="0" smtClean="0"/>
              <a:t>。</a:t>
            </a:r>
            <a:endParaRPr lang="en-US" altLang="zh-CN" sz="1600" dirty="0" smtClean="0"/>
          </a:p>
          <a:p>
            <a:pPr>
              <a:lnSpc>
                <a:spcPct val="150000"/>
              </a:lnSpc>
            </a:pPr>
            <a:r>
              <a:rPr lang="zh-CN" altLang="en-US" sz="1600" dirty="0"/>
              <a:t>另一方面，偏差是机器学习模型中的附加参数，允许微调和改变预测。 偏差使模型能够解释无法仅通过输入特征捕获的因素。 它们可以被认为是偏移量或截距，即使所有输入特征为零，也可以帮助模型进行预测。 在神经网络中，偏差通常表示为网络中单独的神经元，具有固定的输入值</a:t>
            </a:r>
            <a:r>
              <a:rPr lang="en-US" altLang="zh-CN" sz="1600" dirty="0"/>
              <a:t>1 </a:t>
            </a:r>
            <a:r>
              <a:rPr lang="zh-CN" altLang="en-US" sz="1600" dirty="0"/>
              <a:t>和相关的权重。 即使输入特征没有提供足够的信息，偏置神经元也能确保模型能够做出预测。</a:t>
            </a:r>
          </a:p>
        </p:txBody>
      </p:sp>
    </p:spTree>
    <p:extLst>
      <p:ext uri="{BB962C8B-B14F-4D97-AF65-F5344CB8AC3E}">
        <p14:creationId xmlns:p14="http://schemas.microsoft.com/office/powerpoint/2010/main" val="2285663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6B9C7FF5-A2FB-C540-A3D2-647786DE87C4}"/>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291633" y="527017"/>
            <a:ext cx="8944830" cy="5031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8147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4542" y="0"/>
            <a:ext cx="7741325" cy="1325563"/>
          </a:xfrm>
        </p:spPr>
        <p:txBody>
          <a:bodyPr>
            <a:normAutofit/>
          </a:bodyPr>
          <a:lstStyle/>
          <a:p>
            <a:r>
              <a:rPr lang="zh-CN" altLang="en-US" sz="6000" b="1" dirty="0" smtClean="0"/>
              <a:t>深度学习</a:t>
            </a:r>
            <a:r>
              <a:rPr lang="zh-CN" altLang="en-US" sz="6000" b="1" dirty="0"/>
              <a:t> 计算</a:t>
            </a:r>
            <a:r>
              <a:rPr lang="zh-CN" altLang="en-US" sz="6000" b="1" dirty="0" smtClean="0"/>
              <a:t>模式</a:t>
            </a:r>
            <a:endParaRPr lang="zh-CN" altLang="en-US" sz="6000" dirty="0"/>
          </a:p>
        </p:txBody>
      </p:sp>
      <p:sp>
        <p:nvSpPr>
          <p:cNvPr id="3" name="标题 4">
            <a:extLst>
              <a:ext uri="{FF2B5EF4-FFF2-40B4-BE49-F238E27FC236}">
                <a16:creationId xmlns:a16="http://schemas.microsoft.com/office/drawing/2014/main" id="{46D6C7D6-CE4A-EB45-BAA3-2B0667B6DC89}"/>
              </a:ext>
            </a:extLst>
          </p:cNvPr>
          <p:cNvSpPr txBox="1">
            <a:spLocks/>
          </p:cNvSpPr>
          <p:nvPr/>
        </p:nvSpPr>
        <p:spPr>
          <a:xfrm>
            <a:off x="239587" y="1325563"/>
            <a:ext cx="10963473" cy="5891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t>AI</a:t>
            </a:r>
            <a:r>
              <a:rPr kumimoji="1" lang="zh-CN" altLang="en-US" dirty="0" smtClean="0"/>
              <a:t> 三大范式</a:t>
            </a:r>
            <a:endParaRPr lang="zh-CN" altLang="en-US" dirty="0"/>
          </a:p>
        </p:txBody>
      </p:sp>
      <p:pic>
        <p:nvPicPr>
          <p:cNvPr id="4" name="图片 3">
            <a:extLst>
              <a:ext uri="{FF2B5EF4-FFF2-40B4-BE49-F238E27FC236}">
                <a16:creationId xmlns:a16="http://schemas.microsoft.com/office/drawing/2014/main" id="{D953A587-3E47-EF46-A6AD-082F7C6D9F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6885" y="2187728"/>
            <a:ext cx="5040747" cy="4481958"/>
          </a:xfrm>
          <a:prstGeom prst="rect">
            <a:avLst/>
          </a:prstGeom>
        </p:spPr>
      </p:pic>
    </p:spTree>
    <p:extLst>
      <p:ext uri="{BB962C8B-B14F-4D97-AF65-F5344CB8AC3E}">
        <p14:creationId xmlns:p14="http://schemas.microsoft.com/office/powerpoint/2010/main" val="330640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henzomi12.github.io/_images/02Constrains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1403518"/>
            <a:ext cx="7600950" cy="504825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2912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smtClean="0"/>
              <a:t>推理系统</a:t>
            </a:r>
            <a:endParaRPr lang="zh-CN" altLang="en-US" dirty="0"/>
          </a:p>
        </p:txBody>
      </p:sp>
    </p:spTree>
    <p:extLst>
      <p:ext uri="{BB962C8B-B14F-4D97-AF65-F5344CB8AC3E}">
        <p14:creationId xmlns:p14="http://schemas.microsoft.com/office/powerpoint/2010/main" val="262175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E2FB640A-8CEE-7141-ACA8-382FCD2A5E22}"/>
              </a:ext>
            </a:extLst>
          </p:cNvPr>
          <p:cNvSpPr>
            <a:spLocks noGrp="1"/>
          </p:cNvSpPr>
          <p:nvPr>
            <p:ph sz="half" idx="1"/>
          </p:nvPr>
        </p:nvSpPr>
        <p:spPr>
          <a:xfrm>
            <a:off x="577915" y="811560"/>
            <a:ext cx="10731328" cy="4909670"/>
          </a:xfrm>
        </p:spPr>
        <p:txBody>
          <a:bodyPr>
            <a:normAutofit fontScale="62500" lnSpcReduction="20000"/>
          </a:bodyPr>
          <a:lstStyle/>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网络模型结构支持 </a:t>
            </a:r>
            <a:r>
              <a:rPr lang="en-US" altLang="zh-CN" b="1" dirty="0">
                <a:latin typeface="Gill Sans MT" panose="020B0502020104020203" pitchFamily="34" charset="0"/>
                <a:ea typeface="Microsoft YaHei" panose="020B0503020204020204" pitchFamily="34" charset="-122"/>
              </a:rPr>
              <a:t>Architecture</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支持高维的张量存储与计算</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神经网络模型的计算逻辑</a:t>
            </a: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模型压缩</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剪枝</a:t>
            </a:r>
            <a:r>
              <a:rPr lang="en-US" altLang="zh-CN" b="1" dirty="0">
                <a:latin typeface="Gill Sans MT" panose="020B0502020104020203" pitchFamily="34" charset="0"/>
                <a:ea typeface="Microsoft YaHei" panose="020B0503020204020204" pitchFamily="34" charset="-122"/>
              </a:rPr>
              <a:t>&amp;</a:t>
            </a:r>
            <a:r>
              <a:rPr lang="zh-CN" altLang="en-US" b="1" dirty="0">
                <a:latin typeface="Gill Sans MT" panose="020B0502020104020203" pitchFamily="34" charset="0"/>
                <a:ea typeface="Microsoft YaHei" panose="020B0503020204020204" pitchFamily="34" charset="-122"/>
              </a:rPr>
              <a:t>量化</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Compress</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提供不同的 </a:t>
            </a:r>
            <a:r>
              <a:rPr lang="en-US" altLang="zh-CN" dirty="0">
                <a:latin typeface="Gill Sans MT" panose="020B0502020104020203" pitchFamily="34" charset="0"/>
                <a:ea typeface="Microsoft YaHei" panose="020B0503020204020204" pitchFamily="34" charset="-122"/>
              </a:rPr>
              <a:t>bit</a:t>
            </a:r>
            <a:r>
              <a:rPr lang="zh-CN" altLang="en-US" dirty="0">
                <a:latin typeface="Gill Sans MT" panose="020B0502020104020203" pitchFamily="34" charset="0"/>
                <a:ea typeface="Microsoft YaHei" panose="020B0503020204020204" pitchFamily="34" charset="-122"/>
              </a:rPr>
              <a:t> 位数 </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利用硬件提供稀疏计算</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轻量化网络模型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Slim</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复杂卷积计算（小型卷积核，</a:t>
            </a:r>
            <a:r>
              <a:rPr lang="en-US" altLang="zh-CN" dirty="0">
                <a:latin typeface="Gill Sans MT" panose="020B0502020104020203" pitchFamily="34" charset="0"/>
                <a:ea typeface="Microsoft YaHei" panose="020B0503020204020204" pitchFamily="34" charset="-122"/>
              </a:rPr>
              <a:t>e.g.</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1x1</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复用卷积核内存信息（</a:t>
            </a:r>
            <a:r>
              <a:rPr lang="en-US" altLang="zh-CN" dirty="0">
                <a:latin typeface="Gill Sans MT" panose="020B0502020104020203" pitchFamily="34" charset="0"/>
                <a:ea typeface="Microsoft YaHei" panose="020B0503020204020204" pitchFamily="34" charset="-122"/>
              </a:rPr>
              <a:t>Reuse</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Convolution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大模型分布式并行 </a:t>
            </a:r>
            <a:r>
              <a:rPr lang="en-US" altLang="zh-CN" b="1" dirty="0">
                <a:latin typeface="Gill Sans MT" panose="020B0502020104020203" pitchFamily="34" charset="0"/>
                <a:ea typeface="Microsoft YaHei" panose="020B0503020204020204" pitchFamily="34" charset="-122"/>
              </a:rPr>
              <a:t>Foundation</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大内存容量、高速互联带宽</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专用大模型</a:t>
            </a:r>
            <a:r>
              <a:rPr lang="en-US" altLang="zh-CN" dirty="0">
                <a:latin typeface="Gill Sans MT" panose="020B0502020104020203" pitchFamily="34" charset="0"/>
                <a:ea typeface="Microsoft YaHei" panose="020B0503020204020204" pitchFamily="34" charset="-122"/>
              </a:rPr>
              <a:t>DSA</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IP</a:t>
            </a:r>
            <a:r>
              <a:rPr lang="zh-CN" altLang="en-US" dirty="0">
                <a:latin typeface="Gill Sans MT" panose="020B0502020104020203" pitchFamily="34" charset="0"/>
                <a:ea typeface="Microsoft YaHei" panose="020B0503020204020204" pitchFamily="34" charset="-122"/>
              </a:rPr>
              <a:t>模块，提供低比特快速计算</a:t>
            </a:r>
          </a:p>
        </p:txBody>
      </p:sp>
    </p:spTree>
    <p:extLst>
      <p:ext uri="{BB962C8B-B14F-4D97-AF65-F5344CB8AC3E}">
        <p14:creationId xmlns:p14="http://schemas.microsoft.com/office/powerpoint/2010/main" val="2225321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425701"/>
            <a:ext cx="11849100" cy="4165600"/>
          </a:xfrm>
        </p:spPr>
        <p:txBody>
          <a:bodyPr>
            <a:noAutofit/>
          </a:bodyPr>
          <a:lstStyle/>
          <a:p>
            <a:r>
              <a:rPr lang="zh-CN" altLang="en-US" sz="1800" b="1" dirty="0"/>
              <a:t>神经元（</a:t>
            </a:r>
            <a:r>
              <a:rPr lang="en-US" altLang="zh-CN" sz="1800" b="1" dirty="0"/>
              <a:t>Neuron</a:t>
            </a:r>
            <a:r>
              <a:rPr lang="zh-CN" altLang="en-US" sz="1800" b="1" dirty="0"/>
              <a:t>）</a:t>
            </a:r>
            <a:r>
              <a:rPr lang="zh-CN" altLang="en-US" sz="1800" dirty="0"/>
              <a:t>：神经网络的基本组成单元，模拟生物神经元的功能，接收输入信号并产生输出，这些神经元在一个神经网络中称为模型权重。</a:t>
            </a:r>
          </a:p>
          <a:p>
            <a:r>
              <a:rPr lang="zh-CN" altLang="en-US" sz="1800" b="1" dirty="0"/>
              <a:t>激活函数（</a:t>
            </a:r>
            <a:r>
              <a:rPr lang="en-US" altLang="zh-CN" sz="1800" b="1" dirty="0"/>
              <a:t>Activation Function</a:t>
            </a:r>
            <a:r>
              <a:rPr lang="zh-CN" altLang="en-US" sz="1800" b="1" dirty="0"/>
              <a:t>）</a:t>
            </a:r>
            <a:r>
              <a:rPr lang="zh-CN" altLang="en-US" sz="1800" dirty="0"/>
              <a:t>：用于神经元输出非线性化的函数，常见的激活函数包括 </a:t>
            </a:r>
            <a:r>
              <a:rPr lang="en-US" altLang="zh-CN" sz="1800" dirty="0"/>
              <a:t>Sigmoid</a:t>
            </a:r>
            <a:r>
              <a:rPr lang="zh-CN" altLang="en-US" sz="1800" dirty="0"/>
              <a:t>、</a:t>
            </a:r>
            <a:r>
              <a:rPr lang="en-US" altLang="zh-CN" sz="1800" dirty="0" err="1"/>
              <a:t>ReLU</a:t>
            </a:r>
            <a:r>
              <a:rPr lang="en-US" altLang="zh-CN" sz="1800" dirty="0"/>
              <a:t> </a:t>
            </a:r>
            <a:r>
              <a:rPr lang="zh-CN" altLang="en-US" sz="1800" dirty="0"/>
              <a:t>等。</a:t>
            </a:r>
          </a:p>
          <a:p>
            <a:r>
              <a:rPr lang="zh-CN" altLang="en-US" sz="1800" b="1" dirty="0"/>
              <a:t>模型层数（</a:t>
            </a:r>
            <a:r>
              <a:rPr lang="en-US" altLang="zh-CN" sz="1800" b="1" dirty="0"/>
              <a:t>Layer</a:t>
            </a:r>
            <a:r>
              <a:rPr lang="zh-CN" altLang="en-US" sz="1800" b="1" dirty="0"/>
              <a:t>）</a:t>
            </a:r>
            <a:r>
              <a:rPr lang="zh-CN" altLang="en-US" sz="1800" dirty="0"/>
              <a:t>：神经网络由多个层次组成，包括输入层、隐藏层和输出层。隐藏层可以有多层，用于提取数据的不同特征。</a:t>
            </a:r>
          </a:p>
          <a:p>
            <a:r>
              <a:rPr lang="zh-CN" altLang="en-US" sz="1800" b="1" dirty="0"/>
              <a:t>前向传播（</a:t>
            </a:r>
            <a:r>
              <a:rPr lang="en-US" altLang="zh-CN" sz="1800" b="1" dirty="0"/>
              <a:t>Forward Propagation</a:t>
            </a:r>
            <a:r>
              <a:rPr lang="zh-CN" altLang="en-US" sz="1800" b="1" dirty="0"/>
              <a:t>）</a:t>
            </a:r>
            <a:r>
              <a:rPr lang="zh-CN" altLang="en-US" sz="1800" dirty="0"/>
              <a:t>：输入数据通过神经网络从输入层传递到最后输出层的过程，用于生成预测结果。</a:t>
            </a:r>
          </a:p>
          <a:p>
            <a:r>
              <a:rPr lang="zh-CN" altLang="en-US" sz="1800" b="1" dirty="0"/>
              <a:t>反向传播（</a:t>
            </a:r>
            <a:r>
              <a:rPr lang="en-US" altLang="zh-CN" sz="1800" b="1" dirty="0"/>
              <a:t>Backpropagation</a:t>
            </a:r>
            <a:r>
              <a:rPr lang="zh-CN" altLang="en-US" sz="1800" b="1" dirty="0"/>
              <a:t>）</a:t>
            </a:r>
            <a:r>
              <a:rPr lang="zh-CN" altLang="en-US" sz="1800" dirty="0"/>
              <a:t>：通过计算损失函数对网络参数进行调整的过程，以使网络的输出更接近预期输出。</a:t>
            </a:r>
          </a:p>
          <a:p>
            <a:r>
              <a:rPr lang="zh-CN" altLang="en-US" sz="1800" b="1" dirty="0"/>
              <a:t>损失函数（</a:t>
            </a:r>
            <a:r>
              <a:rPr lang="en-US" altLang="zh-CN" sz="1800" b="1" dirty="0"/>
              <a:t>Loss Function</a:t>
            </a:r>
            <a:r>
              <a:rPr lang="zh-CN" altLang="en-US" sz="1800" b="1" dirty="0"/>
              <a:t>）</a:t>
            </a:r>
            <a:r>
              <a:rPr lang="zh-CN" altLang="en-US" sz="1800" dirty="0"/>
              <a:t>：衡量模型预测结果与实际结果之间差异的函数，常见的损失函数包括均方误差和交叉熵。</a:t>
            </a:r>
          </a:p>
          <a:p>
            <a:r>
              <a:rPr lang="zh-CN" altLang="en-US" sz="1800" b="1" dirty="0"/>
              <a:t>优化算法（</a:t>
            </a:r>
            <a:r>
              <a:rPr lang="en-US" altLang="zh-CN" sz="1800" b="1" dirty="0"/>
              <a:t>Optimization Algorithm</a:t>
            </a:r>
            <a:r>
              <a:rPr lang="zh-CN" altLang="en-US" sz="1800" b="1" dirty="0"/>
              <a:t>）</a:t>
            </a:r>
            <a:r>
              <a:rPr lang="zh-CN" altLang="en-US" sz="1800" dirty="0"/>
              <a:t>：用于调整神经网络参数以最小化损失函数的算法，常见的优化算法包括梯度下降，自适应评估算法（</a:t>
            </a:r>
            <a:r>
              <a:rPr lang="en-US" altLang="zh-CN" sz="1800" dirty="0"/>
              <a:t>Adaptive Moment Estimation</a:t>
            </a:r>
            <a:r>
              <a:rPr lang="zh-CN" altLang="en-US" sz="1800" dirty="0"/>
              <a:t>）等，不同的优化算法会影响模型训练的收敛速度和能达到的性能。</a:t>
            </a:r>
          </a:p>
          <a:p>
            <a:pPr marL="0" indent="0">
              <a:buNone/>
            </a:pPr>
            <a:endParaRPr lang="zh-CN" altLang="en-US" sz="1800" dirty="0"/>
          </a:p>
        </p:txBody>
      </p:sp>
      <p:sp>
        <p:nvSpPr>
          <p:cNvPr id="4" name="矩形 3"/>
          <p:cNvSpPr/>
          <p:nvPr/>
        </p:nvSpPr>
        <p:spPr>
          <a:xfrm>
            <a:off x="203200" y="180877"/>
            <a:ext cx="11988800" cy="1532151"/>
          </a:xfrm>
          <a:prstGeom prst="rect">
            <a:avLst/>
          </a:prstGeom>
        </p:spPr>
        <p:txBody>
          <a:bodyPr wrap="square">
            <a:spAutoFit/>
          </a:bodyPr>
          <a:lstStyle/>
          <a:p>
            <a:pPr>
              <a:lnSpc>
                <a:spcPct val="150000"/>
              </a:lnSpc>
            </a:pPr>
            <a:r>
              <a:rPr lang="zh-CN" altLang="en-US" sz="1600" dirty="0">
                <a:latin typeface="-apple-system"/>
              </a:rPr>
              <a:t>神经网络是 </a:t>
            </a:r>
            <a:r>
              <a:rPr lang="en-US" altLang="zh-CN" sz="1600" dirty="0">
                <a:latin typeface="-apple-system"/>
              </a:rPr>
              <a:t>AI </a:t>
            </a:r>
            <a:r>
              <a:rPr lang="zh-CN" altLang="en-US" sz="1600" dirty="0">
                <a:latin typeface="-apple-system"/>
              </a:rPr>
              <a:t>算法基础的计算模型，灵感来源于人类大脑的神经系统结构。它由大量的人工神经元组成，分布在多个层次上，每个神经元都与下一层的所有神经元连接，并具有可调节的连接权重。神经网络通过学习从输入数据中提取特征，并通过层层传递信号进行信息处理，最终产生输出。这种网络结构使得神经网络在模式识别、分类、回归等任务上表现出色，尤其在大数据环境下，其表现优势更为显著。</a:t>
            </a:r>
            <a:endParaRPr lang="zh-CN" altLang="en-US" sz="1600" dirty="0"/>
          </a:p>
        </p:txBody>
      </p:sp>
    </p:spTree>
    <p:extLst>
      <p:ext uri="{BB962C8B-B14F-4D97-AF65-F5344CB8AC3E}">
        <p14:creationId xmlns:p14="http://schemas.microsoft.com/office/powerpoint/2010/main" val="204312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a:extLst>
              <a:ext uri="{FF2B5EF4-FFF2-40B4-BE49-F238E27FC236}">
                <a16:creationId xmlns:a16="http://schemas.microsoft.com/office/drawing/2014/main" id="{BF3412B3-30E2-A44D-9C75-A0E9E3DA9CCD}"/>
              </a:ext>
            </a:extLst>
          </p:cNvPr>
          <p:cNvSpPr>
            <a:spLocks noGrp="1"/>
          </p:cNvSpPr>
          <p:nvPr>
            <p:ph sz="half" idx="1"/>
          </p:nvPr>
        </p:nvSpPr>
        <p:spPr>
          <a:xfrm>
            <a:off x="623635" y="1412776"/>
            <a:ext cx="10963473" cy="4608512"/>
          </a:xfrm>
        </p:spPr>
        <p:txBody>
          <a:bodyPr/>
          <a:lstStyle/>
          <a:p>
            <a:pPr marL="457200" indent="-457200">
              <a:buFont typeface="+mj-lt"/>
              <a:buAutoNum type="arabicPeriod"/>
            </a:pPr>
            <a:r>
              <a:rPr lang="zh-CN" altLang="en-US" sz="2400" b="1" dirty="0">
                <a:latin typeface="Gill Sans MT" panose="020B0502020104020203" pitchFamily="34" charset="0"/>
              </a:rPr>
              <a:t>需要支持神经网络模型的计算逻辑</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权重数据共享，便于对神经元的权重值进行求和</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除了卷积</a:t>
            </a:r>
            <a:r>
              <a:rPr lang="en-US" altLang="zh-CN" sz="2200" dirty="0">
                <a:latin typeface="Gill Sans MT" panose="020B0502020104020203" pitchFamily="34" charset="0"/>
              </a:rPr>
              <a:t>/</a:t>
            </a:r>
            <a:r>
              <a:rPr lang="zh-CN" altLang="en-US" sz="2200" dirty="0">
                <a:latin typeface="Gill Sans MT" panose="020B0502020104020203" pitchFamily="34" charset="0"/>
              </a:rPr>
              <a:t>全连接计算，需要支持激活等</a:t>
            </a:r>
            <a:r>
              <a:rPr lang="en-US" altLang="zh-CN" sz="2200" dirty="0">
                <a:latin typeface="Gill Sans MT" panose="020B0502020104020203" pitchFamily="34" charset="0"/>
              </a:rPr>
              <a:t>Vector</a:t>
            </a:r>
            <a:r>
              <a:rPr lang="zh-CN" altLang="en-US" sz="2200" dirty="0">
                <a:latin typeface="Gill Sans MT" panose="020B0502020104020203" pitchFamily="34" charset="0"/>
              </a:rPr>
              <a:t>计算</a:t>
            </a:r>
            <a:endParaRPr lang="en-US" altLang="zh-CN" sz="22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能够支持高维的张量存储与计算</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内存 </a:t>
            </a:r>
            <a:r>
              <a:rPr lang="en-US" altLang="zh-CN" sz="2200" dirty="0">
                <a:latin typeface="Gill Sans MT" panose="020B0502020104020203" pitchFamily="34" charset="0"/>
              </a:rPr>
              <a:t>Mem</a:t>
            </a:r>
            <a:r>
              <a:rPr lang="zh-CN" altLang="en-US" sz="2200" dirty="0">
                <a:latin typeface="Gill Sans MT" panose="020B0502020104020203" pitchFamily="34" charset="0"/>
              </a:rPr>
              <a:t> 地址随机</a:t>
            </a:r>
            <a:r>
              <a:rPr lang="en-US" altLang="zh-CN" sz="2200" dirty="0">
                <a:latin typeface="Gill Sans MT" panose="020B0502020104020203" pitchFamily="34" charset="0"/>
              </a:rPr>
              <a:t>/</a:t>
            </a:r>
            <a:r>
              <a:rPr lang="zh-CN" altLang="en-US" sz="2200" dirty="0">
                <a:latin typeface="Gill Sans MT" panose="020B0502020104020203" pitchFamily="34" charset="0"/>
              </a:rPr>
              <a:t>自动索引</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大 </a:t>
            </a:r>
            <a:r>
              <a:rPr lang="en-US" altLang="zh-CN" sz="2200" dirty="0">
                <a:latin typeface="Gill Sans MT" panose="020B0502020104020203" pitchFamily="34" charset="0"/>
              </a:rPr>
              <a:t>Channel</a:t>
            </a:r>
            <a:r>
              <a:rPr lang="zh-CN" altLang="en-US" sz="2200" dirty="0">
                <a:latin typeface="Gill Sans MT" panose="020B0502020104020203" pitchFamily="34" charset="0"/>
              </a:rPr>
              <a:t> 和 大 </a:t>
            </a:r>
            <a:r>
              <a:rPr lang="en-US" altLang="zh-CN" sz="2200" dirty="0">
                <a:latin typeface="Gill Sans MT" panose="020B0502020104020203" pitchFamily="34" charset="0"/>
              </a:rPr>
              <a:t>Feature</a:t>
            </a:r>
            <a:r>
              <a:rPr lang="zh-CN" altLang="en-US" sz="2200" dirty="0">
                <a:latin typeface="Gill Sans MT" panose="020B0502020104020203" pitchFamily="34" charset="0"/>
              </a:rPr>
              <a:t> </a:t>
            </a:r>
            <a:r>
              <a:rPr lang="en-US" altLang="zh-CN" sz="2200" dirty="0">
                <a:latin typeface="Gill Sans MT" panose="020B0502020104020203" pitchFamily="34" charset="0"/>
              </a:rPr>
              <a:t>Map</a:t>
            </a:r>
            <a:r>
              <a:rPr lang="zh-CN" altLang="en-US" sz="2200" dirty="0">
                <a:latin typeface="Gill Sans MT" panose="020B0502020104020203" pitchFamily="34" charset="0"/>
              </a:rPr>
              <a:t> 高效加载</a:t>
            </a:r>
            <a:endParaRPr lang="en-US" altLang="zh-CN" sz="2400" b="1"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支持常用神经网络模型结构</a:t>
            </a:r>
            <a:endParaRPr lang="en-US" altLang="zh-CN" sz="2400" b="1" dirty="0">
              <a:latin typeface="Gill Sans MT" panose="020B0502020104020203" pitchFamily="34" charset="0"/>
            </a:endParaRPr>
          </a:p>
          <a:p>
            <a:pPr marL="694190" lvl="1" indent="-457200"/>
            <a:r>
              <a:rPr lang="en-US" altLang="zh-CN" sz="2200" dirty="0">
                <a:latin typeface="Gill Sans MT" panose="020B0502020104020203" pitchFamily="34" charset="0"/>
              </a:rPr>
              <a:t>Conv</a:t>
            </a:r>
            <a:r>
              <a:rPr lang="zh-CN" altLang="en-US" sz="2200" dirty="0">
                <a:latin typeface="Gill Sans MT" panose="020B0502020104020203" pitchFamily="34" charset="0"/>
              </a:rPr>
              <a:t>、</a:t>
            </a:r>
            <a:r>
              <a:rPr lang="en-US" altLang="zh-CN" sz="2200" dirty="0">
                <a:latin typeface="Gill Sans MT" panose="020B0502020104020203" pitchFamily="34" charset="0"/>
              </a:rPr>
              <a:t>MatMul</a:t>
            </a:r>
            <a:r>
              <a:rPr lang="zh-CN" altLang="en-US" sz="2200" dirty="0">
                <a:latin typeface="Gill Sans MT" panose="020B0502020104020203" pitchFamily="34" charset="0"/>
              </a:rPr>
              <a:t>、</a:t>
            </a:r>
            <a:r>
              <a:rPr lang="en-US" altLang="zh-CN" sz="2200" dirty="0">
                <a:latin typeface="Gill Sans MT" panose="020B0502020104020203" pitchFamily="34" charset="0"/>
              </a:rPr>
              <a:t>Transformer</a:t>
            </a:r>
            <a:r>
              <a:rPr lang="zh-CN" altLang="en-US" sz="2200" dirty="0">
                <a:latin typeface="Gill Sans MT" panose="020B0502020104020203" pitchFamily="34" charset="0"/>
              </a:rPr>
              <a:t>等高效矩阵乘</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快速应对新的 </a:t>
            </a:r>
            <a:r>
              <a:rPr lang="en-US" altLang="zh-CN" sz="2200" dirty="0">
                <a:latin typeface="Gill Sans MT" panose="020B0502020104020203" pitchFamily="34" charset="0"/>
              </a:rPr>
              <a:t>AI</a:t>
            </a:r>
            <a:r>
              <a:rPr lang="zh-CN" altLang="en-US" sz="2200" dirty="0">
                <a:latin typeface="Gill Sans MT" panose="020B0502020104020203" pitchFamily="34" charset="0"/>
              </a:rPr>
              <a:t> 算法与结构</a:t>
            </a:r>
            <a:endParaRPr lang="en-US" altLang="zh-CN" sz="2200" dirty="0">
              <a:latin typeface="Gill Sans MT" panose="020B0502020104020203" pitchFamily="34" charset="0"/>
            </a:endParaRPr>
          </a:p>
          <a:p>
            <a:pPr marL="694190" lvl="1" indent="-457200"/>
            <a:endParaRPr lang="zh-CN" altLang="en-US" sz="2200" dirty="0">
              <a:latin typeface="Gill Sans MT" panose="020B0502020104020203" pitchFamily="34" charset="0"/>
            </a:endParaRPr>
          </a:p>
        </p:txBody>
      </p:sp>
    </p:spTree>
    <p:extLst>
      <p:ext uri="{BB962C8B-B14F-4D97-AF65-F5344CB8AC3E}">
        <p14:creationId xmlns:p14="http://schemas.microsoft.com/office/powerpoint/2010/main" val="2981160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E2D60E5-28CF-1243-9EF2-BE61A4523C7C}"/>
              </a:ext>
            </a:extLst>
          </p:cNvPr>
          <p:cNvSpPr>
            <a:spLocks noGrp="1"/>
          </p:cNvSpPr>
          <p:nvPr>
            <p:ph type="title"/>
          </p:nvPr>
        </p:nvSpPr>
        <p:spPr>
          <a:xfrm>
            <a:off x="623635" y="679570"/>
            <a:ext cx="10963473" cy="589190"/>
          </a:xfrm>
        </p:spPr>
        <p:txBody>
          <a:bodyPr>
            <a:normAutofit fontScale="90000"/>
          </a:bodyPr>
          <a:lstStyle/>
          <a:p>
            <a:r>
              <a:rPr kumimoji="1" lang="zh-CN" altLang="en-US" dirty="0"/>
              <a:t>量化压缩 </a:t>
            </a:r>
            <a:r>
              <a:rPr kumimoji="1" lang="en-US" altLang="zh-CN" dirty="0"/>
              <a:t>vs</a:t>
            </a:r>
            <a:r>
              <a:rPr kumimoji="1" lang="zh-CN" altLang="en-US" dirty="0"/>
              <a:t> 网络剪枝</a:t>
            </a:r>
          </a:p>
        </p:txBody>
      </p:sp>
      <p:sp>
        <p:nvSpPr>
          <p:cNvPr id="5" name="内容占位符 3">
            <a:extLst>
              <a:ext uri="{FF2B5EF4-FFF2-40B4-BE49-F238E27FC236}">
                <a16:creationId xmlns:a16="http://schemas.microsoft.com/office/drawing/2014/main" id="{39434B9F-6375-4B44-BD06-4A6E613EFC7B}"/>
              </a:ext>
            </a:extLst>
          </p:cNvPr>
          <p:cNvSpPr>
            <a:spLocks noGrp="1"/>
          </p:cNvSpPr>
          <p:nvPr>
            <p:ph sz="half" idx="1"/>
          </p:nvPr>
        </p:nvSpPr>
        <p:spPr>
          <a:xfrm>
            <a:off x="656306" y="4005064"/>
            <a:ext cx="3458522" cy="1584176"/>
          </a:xfrm>
        </p:spPr>
        <p:txBody>
          <a:bodyPr>
            <a:normAutofit lnSpcReduction="10000"/>
          </a:bodyPr>
          <a:lstStyle/>
          <a:p>
            <a:r>
              <a:rPr lang="zh-CN" altLang="en-US" dirty="0">
                <a:solidFill>
                  <a:srgbClr val="FF0000"/>
                </a:solidFill>
                <a:latin typeface="Gill Sans MT" panose="020B0502020104020203" pitchFamily="34" charset="0"/>
              </a:rPr>
              <a:t>模型量化是指通过减少权重表示或激活所需的比特数来压缩模型。</a:t>
            </a:r>
            <a:endParaRPr kumimoji="1" lang="zh-CN" altLang="en-US" dirty="0">
              <a:solidFill>
                <a:srgbClr val="FF0000"/>
              </a:solidFill>
              <a:latin typeface="Gill Sans MT" panose="020B0502020104020203" pitchFamily="34" charset="0"/>
            </a:endParaRPr>
          </a:p>
        </p:txBody>
      </p:sp>
      <p:pic>
        <p:nvPicPr>
          <p:cNvPr id="6" name="图片 5">
            <a:extLst>
              <a:ext uri="{FF2B5EF4-FFF2-40B4-BE49-F238E27FC236}">
                <a16:creationId xmlns:a16="http://schemas.microsoft.com/office/drawing/2014/main" id="{48D450E1-481A-5540-BDA5-305196C372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205" y="1916832"/>
            <a:ext cx="6768752" cy="3618402"/>
          </a:xfrm>
          <a:prstGeom prst="rect">
            <a:avLst/>
          </a:prstGeom>
        </p:spPr>
      </p:pic>
      <p:sp>
        <p:nvSpPr>
          <p:cNvPr id="7" name="内容占位符 3">
            <a:extLst>
              <a:ext uri="{FF2B5EF4-FFF2-40B4-BE49-F238E27FC236}">
                <a16:creationId xmlns:a16="http://schemas.microsoft.com/office/drawing/2014/main" id="{D3F26593-D0D2-2041-B67F-5F714CCCD713}"/>
              </a:ext>
            </a:extLst>
          </p:cNvPr>
          <p:cNvSpPr txBox="1">
            <a:spLocks/>
          </p:cNvSpPr>
          <p:nvPr/>
        </p:nvSpPr>
        <p:spPr>
          <a:xfrm>
            <a:off x="677348" y="1916832"/>
            <a:ext cx="3458522" cy="15841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网络剪枝研究模型权重中的冗余， 并尝试删除</a:t>
            </a:r>
            <a:r>
              <a:rPr lang="en-US" altLang="zh-CN" dirty="0">
                <a:latin typeface="Gill Sans MT" panose="020B0502020104020203" pitchFamily="34" charset="0"/>
              </a:rPr>
              <a:t>/</a:t>
            </a:r>
            <a:r>
              <a:rPr lang="zh-CN" altLang="en-US" dirty="0">
                <a:latin typeface="Gill Sans MT" panose="020B0502020104020203" pitchFamily="34" charset="0"/>
              </a:rPr>
              <a:t>修剪冗余和非关键的权重。</a:t>
            </a:r>
          </a:p>
        </p:txBody>
      </p:sp>
    </p:spTree>
    <p:extLst>
      <p:ext uri="{BB962C8B-B14F-4D97-AF65-F5344CB8AC3E}">
        <p14:creationId xmlns:p14="http://schemas.microsoft.com/office/powerpoint/2010/main" val="1427269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226" y="2237586"/>
            <a:ext cx="10515600" cy="902018"/>
          </a:xfrm>
        </p:spPr>
        <p:txBody>
          <a:bodyPr>
            <a:noAutofit/>
          </a:bodyPr>
          <a:lstStyle/>
          <a:p>
            <a:r>
              <a:rPr lang="zh-CN" altLang="en-US" sz="1400" b="1" dirty="0"/>
              <a:t>精度 </a:t>
            </a:r>
            <a:r>
              <a:rPr lang="en-US" altLang="zh-CN" sz="1400" b="1" dirty="0"/>
              <a:t>Accuracy</a:t>
            </a:r>
            <a:br>
              <a:rPr lang="en-US" altLang="zh-CN" sz="1400" b="1" dirty="0"/>
            </a:br>
            <a:r>
              <a:rPr lang="zh-CN" altLang="en-US" sz="1400" dirty="0"/>
              <a:t>在 </a:t>
            </a:r>
            <a:r>
              <a:rPr lang="en-US" altLang="zh-CN" sz="1400" dirty="0"/>
              <a:t>AI </a:t>
            </a:r>
            <a:r>
              <a:rPr lang="zh-CN" altLang="en-US" sz="1400" dirty="0"/>
              <a:t>芯片中，精度是一个非常关键的指标，它指的是模型在处理任务时输出结果与实际情况之间的接近程度。理解 </a:t>
            </a:r>
            <a:r>
              <a:rPr lang="en-US" altLang="zh-CN" sz="1400" dirty="0"/>
              <a:t>AI </a:t>
            </a:r>
            <a:r>
              <a:rPr lang="zh-CN" altLang="en-US" sz="1400" dirty="0"/>
              <a:t>芯片的精度指标可以从以下两个角度：</a:t>
            </a:r>
            <a:br>
              <a:rPr lang="zh-CN" altLang="en-US" sz="1400" dirty="0"/>
            </a:br>
            <a:r>
              <a:rPr lang="zh-CN" altLang="en-US" sz="1400" dirty="0"/>
              <a:t>计算精度，比如支持计算支持的位宽，</a:t>
            </a:r>
            <a:r>
              <a:rPr lang="en-US" altLang="zh-CN" sz="1400" dirty="0"/>
              <a:t>FP32/FP16 </a:t>
            </a:r>
            <a:r>
              <a:rPr lang="zh-CN" altLang="en-US" sz="1400" dirty="0"/>
              <a:t>等，可以保证多少位宽内的计算结果无误差。</a:t>
            </a:r>
            <a:br>
              <a:rPr lang="zh-CN" altLang="en-US" sz="1400" dirty="0"/>
            </a:br>
            <a:r>
              <a:rPr lang="zh-CN" altLang="en-US" sz="1400" dirty="0"/>
              <a:t>模型效果精度，</a:t>
            </a:r>
            <a:r>
              <a:rPr lang="en-US" altLang="zh-CN" sz="1400" dirty="0"/>
              <a:t>AI </a:t>
            </a:r>
            <a:r>
              <a:rPr lang="zh-CN" altLang="en-US" sz="1400" dirty="0"/>
              <a:t>模型不同的任务有不同的模型效果评价标准，比如 </a:t>
            </a:r>
            <a:r>
              <a:rPr lang="en-US" altLang="zh-CN" sz="1400" dirty="0"/>
              <a:t>ImageNet </a:t>
            </a:r>
            <a:r>
              <a:rPr lang="zh-CN" altLang="en-US" sz="1400" dirty="0"/>
              <a:t>图像识别任务的准确率，回归任务的均方误差等。</a:t>
            </a:r>
            <a:br>
              <a:rPr lang="zh-CN" altLang="en-US" sz="1400" dirty="0"/>
            </a:br>
            <a:endParaRPr lang="zh-CN" altLang="en-US" sz="1400" dirty="0"/>
          </a:p>
        </p:txBody>
      </p:sp>
      <p:sp>
        <p:nvSpPr>
          <p:cNvPr id="4" name="矩形 3"/>
          <p:cNvSpPr/>
          <p:nvPr/>
        </p:nvSpPr>
        <p:spPr>
          <a:xfrm>
            <a:off x="79925" y="69841"/>
            <a:ext cx="11218333" cy="2092881"/>
          </a:xfrm>
          <a:prstGeom prst="rect">
            <a:avLst/>
          </a:prstGeom>
        </p:spPr>
        <p:txBody>
          <a:bodyPr wrap="square">
            <a:spAutoFit/>
          </a:bodyPr>
          <a:lstStyle/>
          <a:p>
            <a:r>
              <a:rPr lang="en-US" altLang="zh-CN" sz="1600" dirty="0">
                <a:latin typeface="-apple-system"/>
              </a:rPr>
              <a:t>AI </a:t>
            </a:r>
            <a:r>
              <a:rPr lang="zh-CN" altLang="en-US" sz="1600" dirty="0">
                <a:latin typeface="-apple-system"/>
              </a:rPr>
              <a:t>芯片设计的关键点围绕着如何提高吞吐量和降低时延，以及低时延和 </a:t>
            </a:r>
            <a:r>
              <a:rPr lang="en-US" altLang="zh-CN" sz="1600" dirty="0">
                <a:latin typeface="-apple-system"/>
              </a:rPr>
              <a:t>Batch Size </a:t>
            </a:r>
            <a:r>
              <a:rPr lang="zh-CN" altLang="en-US" sz="1600" dirty="0">
                <a:latin typeface="-apple-system"/>
              </a:rPr>
              <a:t>之间权衡。具体的实现策略主要表现在 </a:t>
            </a:r>
            <a:r>
              <a:rPr lang="en-US" altLang="zh-CN" sz="1600" dirty="0">
                <a:latin typeface="-apple-system"/>
              </a:rPr>
              <a:t>MACs </a:t>
            </a:r>
            <a:r>
              <a:rPr lang="zh-CN" altLang="en-US" sz="1600" dirty="0">
                <a:latin typeface="-apple-system"/>
              </a:rPr>
              <a:t>和 </a:t>
            </a:r>
            <a:r>
              <a:rPr lang="en-US" altLang="zh-CN" sz="1600" dirty="0">
                <a:latin typeface="-apple-system"/>
              </a:rPr>
              <a:t>PE </a:t>
            </a:r>
            <a:r>
              <a:rPr lang="zh-CN" altLang="en-US" sz="1600" dirty="0">
                <a:latin typeface="-apple-system"/>
              </a:rPr>
              <a:t>两个方向。</a:t>
            </a:r>
          </a:p>
          <a:p>
            <a:r>
              <a:rPr lang="en-US" altLang="zh-CN" sz="1600" b="1" dirty="0">
                <a:latin typeface="-apple-system"/>
              </a:rPr>
              <a:t>MACs</a:t>
            </a:r>
            <a:endParaRPr lang="zh-CN" altLang="en-US" sz="1600" dirty="0">
              <a:latin typeface="-apple-system"/>
            </a:endParaRPr>
          </a:p>
          <a:p>
            <a:r>
              <a:rPr lang="zh-CN" altLang="en-US" sz="1600" dirty="0">
                <a:solidFill>
                  <a:srgbClr val="FF0000"/>
                </a:solidFill>
                <a:latin typeface="-apple-system"/>
              </a:rPr>
              <a:t>减少 </a:t>
            </a:r>
            <a:r>
              <a:rPr lang="en-US" altLang="zh-CN" sz="1600" dirty="0" smtClean="0">
                <a:solidFill>
                  <a:srgbClr val="FF0000"/>
                </a:solidFill>
                <a:latin typeface="-apple-system"/>
              </a:rPr>
              <a:t>MACs（</a:t>
            </a:r>
            <a:r>
              <a:rPr lang="en-US" altLang="zh-CN" sz="1600" dirty="0">
                <a:solidFill>
                  <a:srgbClr val="FF0000"/>
                </a:solidFill>
                <a:latin typeface="Gill Sans MT" panose="020B0502020104020203" pitchFamily="34" charset="0"/>
              </a:rPr>
              <a:t> Multiply–Accumulate Operations</a:t>
            </a:r>
            <a:r>
              <a:rPr lang="zh-CN" altLang="en-US" sz="1600" dirty="0">
                <a:solidFill>
                  <a:srgbClr val="FF0000"/>
                </a:solidFill>
                <a:latin typeface="Gill Sans MT" panose="020B0502020104020203" pitchFamily="34" charset="0"/>
              </a:rPr>
              <a:t>，乘加累积操作</a:t>
            </a:r>
            <a:r>
              <a:rPr lang="zh-CN" altLang="en-US" sz="1600" dirty="0" smtClean="0">
                <a:solidFill>
                  <a:srgbClr val="FF0000"/>
                </a:solidFill>
                <a:latin typeface="-apple-system"/>
              </a:rPr>
              <a:t>）</a:t>
            </a:r>
            <a:r>
              <a:rPr lang="zh-CN" altLang="en-US" sz="1600" dirty="0" smtClean="0">
                <a:latin typeface="-apple-system"/>
              </a:rPr>
              <a:t>：</a:t>
            </a:r>
            <a:r>
              <a:rPr lang="en-US" altLang="zh-CN" sz="1600" dirty="0">
                <a:latin typeface="-apple-system"/>
              </a:rPr>
              <a:t>MACs </a:t>
            </a:r>
            <a:r>
              <a:rPr lang="zh-CN" altLang="en-US" sz="1600" dirty="0">
                <a:latin typeface="-apple-system"/>
              </a:rPr>
              <a:t>是指在神经网络推理过程中进行的一种常见的计算操作，在 </a:t>
            </a:r>
            <a:r>
              <a:rPr lang="en-US" altLang="zh-CN" sz="1600" dirty="0">
                <a:latin typeface="-apple-system"/>
              </a:rPr>
              <a:t>AI </a:t>
            </a:r>
            <a:r>
              <a:rPr lang="zh-CN" altLang="en-US" sz="1600" dirty="0">
                <a:latin typeface="-apple-system"/>
              </a:rPr>
              <a:t>芯片设计中，去掉没有用的 </a:t>
            </a:r>
            <a:r>
              <a:rPr lang="en-US" altLang="zh-CN" sz="1600" dirty="0">
                <a:latin typeface="-apple-system"/>
              </a:rPr>
              <a:t>MACs </a:t>
            </a:r>
            <a:r>
              <a:rPr lang="zh-CN" altLang="en-US" sz="1600" dirty="0">
                <a:latin typeface="-apple-system"/>
              </a:rPr>
              <a:t>意味着</a:t>
            </a:r>
            <a:r>
              <a:rPr lang="zh-CN" altLang="en-US" sz="1600" b="1" dirty="0">
                <a:solidFill>
                  <a:srgbClr val="FF0000"/>
                </a:solidFill>
                <a:latin typeface="-apple-system"/>
              </a:rPr>
              <a:t>优化计算资源的利用，以提高性能和效率</a:t>
            </a:r>
            <a:r>
              <a:rPr lang="zh-CN" altLang="en-US" sz="1600" dirty="0">
                <a:latin typeface="-apple-system"/>
              </a:rPr>
              <a:t>。通过减少网络的 </a:t>
            </a:r>
            <a:r>
              <a:rPr lang="en-US" altLang="zh-CN" sz="1600" dirty="0">
                <a:latin typeface="-apple-system"/>
              </a:rPr>
              <a:t>MACs</a:t>
            </a:r>
            <a:r>
              <a:rPr lang="zh-CN" altLang="en-US" sz="1600" dirty="0">
                <a:latin typeface="-apple-system"/>
              </a:rPr>
              <a:t>，芯片上对应增加稀疏数据的硬件结构，提升控制流和数据传输执行效率，达到节省时钟周期的效果。</a:t>
            </a:r>
          </a:p>
          <a:p>
            <a:r>
              <a:rPr lang="zh-CN" altLang="en-US" sz="1600" dirty="0">
                <a:solidFill>
                  <a:srgbClr val="FF0000"/>
                </a:solidFill>
                <a:latin typeface="-apple-system"/>
              </a:rPr>
              <a:t>降低 </a:t>
            </a:r>
            <a:r>
              <a:rPr lang="en-US" altLang="zh-CN" sz="1600" dirty="0">
                <a:solidFill>
                  <a:srgbClr val="FF0000"/>
                </a:solidFill>
                <a:latin typeface="-apple-system"/>
              </a:rPr>
              <a:t>MAC </a:t>
            </a:r>
            <a:r>
              <a:rPr lang="zh-CN" altLang="en-US" sz="1600" dirty="0">
                <a:solidFill>
                  <a:srgbClr val="FF0000"/>
                </a:solidFill>
                <a:latin typeface="-apple-system"/>
              </a:rPr>
              <a:t>执行时间</a:t>
            </a:r>
            <a:r>
              <a:rPr lang="zh-CN" altLang="en-US" sz="1600" dirty="0">
                <a:latin typeface="-apple-system"/>
              </a:rPr>
              <a:t>：硬件上单次 </a:t>
            </a:r>
            <a:r>
              <a:rPr lang="en-US" altLang="zh-CN" sz="1600" dirty="0">
                <a:latin typeface="-apple-system"/>
              </a:rPr>
              <a:t>MAC </a:t>
            </a:r>
            <a:r>
              <a:rPr lang="zh-CN" altLang="en-US" sz="1600" dirty="0">
                <a:latin typeface="-apple-system"/>
              </a:rPr>
              <a:t>的执行时间和时钟频率和指令开销有关，所以还可以通过增加时钟频率和减少指令开销来降低单次 </a:t>
            </a:r>
            <a:r>
              <a:rPr lang="en-US" altLang="zh-CN" sz="1600" dirty="0">
                <a:latin typeface="-apple-system"/>
              </a:rPr>
              <a:t>MAC </a:t>
            </a:r>
            <a:r>
              <a:rPr lang="zh-CN" altLang="en-US" sz="1600" dirty="0">
                <a:latin typeface="-apple-system"/>
              </a:rPr>
              <a:t>的执行时间。</a:t>
            </a:r>
            <a:endParaRPr lang="zh-CN" altLang="en-US" sz="1600" b="0" i="0" dirty="0">
              <a:effectLst/>
              <a:latin typeface="-apple-system"/>
            </a:endParaRPr>
          </a:p>
        </p:txBody>
      </p:sp>
      <p:sp>
        <p:nvSpPr>
          <p:cNvPr id="5" name="矩形 4"/>
          <p:cNvSpPr/>
          <p:nvPr/>
        </p:nvSpPr>
        <p:spPr>
          <a:xfrm>
            <a:off x="194226" y="3245246"/>
            <a:ext cx="11515174" cy="3385029"/>
          </a:xfrm>
          <a:prstGeom prst="rect">
            <a:avLst/>
          </a:prstGeom>
        </p:spPr>
        <p:txBody>
          <a:bodyPr wrap="square">
            <a:spAutoFit/>
          </a:bodyPr>
          <a:lstStyle/>
          <a:p>
            <a:pPr>
              <a:lnSpc>
                <a:spcPct val="150000"/>
              </a:lnSpc>
            </a:pPr>
            <a:r>
              <a:rPr lang="en-US" altLang="zh-CN" sz="1200" dirty="0">
                <a:latin typeface="-apple-system"/>
              </a:rPr>
              <a:t>PE</a:t>
            </a:r>
            <a:endParaRPr lang="zh-CN" altLang="en-US" sz="1200" dirty="0">
              <a:latin typeface="-apple-system"/>
            </a:endParaRPr>
          </a:p>
          <a:p>
            <a:pPr>
              <a:lnSpc>
                <a:spcPct val="150000"/>
              </a:lnSpc>
            </a:pPr>
            <a:r>
              <a:rPr lang="en-US" altLang="zh-CN" sz="1200" b="1" dirty="0">
                <a:latin typeface="-apple-system"/>
              </a:rPr>
              <a:t>PE</a:t>
            </a:r>
            <a:r>
              <a:rPr lang="zh-CN" altLang="en-US" sz="1200" b="1" dirty="0">
                <a:latin typeface="-apple-system"/>
              </a:rPr>
              <a:t>，处理单元（</a:t>
            </a:r>
            <a:r>
              <a:rPr lang="en-US" altLang="zh-CN" sz="1200" b="1" dirty="0">
                <a:latin typeface="-apple-system"/>
              </a:rPr>
              <a:t>Processing Element</a:t>
            </a:r>
            <a:r>
              <a:rPr lang="zh-CN" altLang="en-US" sz="1200" dirty="0">
                <a:latin typeface="-apple-system"/>
              </a:rPr>
              <a:t>），</a:t>
            </a:r>
            <a:r>
              <a:rPr lang="en-US" altLang="zh-CN" sz="1200" dirty="0">
                <a:latin typeface="-apple-system"/>
              </a:rPr>
              <a:t>PE </a:t>
            </a:r>
            <a:r>
              <a:rPr lang="zh-CN" altLang="en-US" sz="1200" dirty="0">
                <a:latin typeface="-apple-system"/>
              </a:rPr>
              <a:t>是芯片中负责执行计算任务的基本单元，每个处理单元通常包含多个算术逻辑单元（</a:t>
            </a:r>
            <a:r>
              <a:rPr lang="en-US" altLang="zh-CN" sz="1200" dirty="0">
                <a:latin typeface="-apple-system"/>
              </a:rPr>
              <a:t>ALU</a:t>
            </a:r>
            <a:r>
              <a:rPr lang="zh-CN" altLang="en-US" sz="1200" dirty="0">
                <a:latin typeface="-apple-system"/>
              </a:rPr>
              <a:t>）和寄存器等计算资源，可以并行地执行多个计算任务。</a:t>
            </a:r>
            <a:r>
              <a:rPr lang="en-US" altLang="zh-CN" sz="1200" dirty="0">
                <a:latin typeface="-apple-system"/>
              </a:rPr>
              <a:t>PE </a:t>
            </a:r>
            <a:r>
              <a:rPr lang="zh-CN" altLang="en-US" sz="1200" dirty="0">
                <a:latin typeface="-apple-system"/>
              </a:rPr>
              <a:t>在神经网络推理和训练中起着至关重要的作用，其数量和性能直接影响着芯片的计算能力和效率。设计高效的处理单元是提升 </a:t>
            </a:r>
            <a:r>
              <a:rPr lang="en-US" altLang="zh-CN" sz="1200" dirty="0">
                <a:latin typeface="-apple-system"/>
              </a:rPr>
              <a:t>AI </a:t>
            </a:r>
            <a:r>
              <a:rPr lang="zh-CN" altLang="en-US" sz="1200" dirty="0">
                <a:latin typeface="-apple-system"/>
              </a:rPr>
              <a:t>芯片性能的重要手段之一。关于 </a:t>
            </a:r>
            <a:r>
              <a:rPr lang="en-US" altLang="zh-CN" sz="1200" dirty="0">
                <a:latin typeface="-apple-system"/>
              </a:rPr>
              <a:t>PE </a:t>
            </a:r>
            <a:r>
              <a:rPr lang="zh-CN" altLang="en-US" sz="1200" dirty="0">
                <a:latin typeface="-apple-system"/>
              </a:rPr>
              <a:t>的优化设计方向有两个方面：</a:t>
            </a:r>
          </a:p>
          <a:p>
            <a:pPr>
              <a:lnSpc>
                <a:spcPct val="150000"/>
              </a:lnSpc>
              <a:buFont typeface="+mj-lt"/>
              <a:buAutoNum type="arabicPeriod"/>
            </a:pPr>
            <a:r>
              <a:rPr lang="zh-CN" altLang="en-US" sz="1200" dirty="0">
                <a:latin typeface="-apple-system"/>
              </a:rPr>
              <a:t>**增加 </a:t>
            </a:r>
            <a:r>
              <a:rPr lang="en-US" altLang="zh-CN" sz="1200" dirty="0">
                <a:latin typeface="-apple-system"/>
              </a:rPr>
              <a:t>PE </a:t>
            </a:r>
            <a:r>
              <a:rPr lang="zh-CN" altLang="en-US" sz="1200" dirty="0">
                <a:latin typeface="-apple-system"/>
              </a:rPr>
              <a:t>的核心数量。**增加 </a:t>
            </a:r>
            <a:r>
              <a:rPr lang="en-US" altLang="zh-CN" sz="1200" dirty="0">
                <a:latin typeface="-apple-system"/>
              </a:rPr>
              <a:t>PE </a:t>
            </a:r>
            <a:r>
              <a:rPr lang="zh-CN" altLang="en-US" sz="1200" dirty="0">
                <a:latin typeface="-apple-system"/>
              </a:rPr>
              <a:t>数量意味着更多的 </a:t>
            </a:r>
            <a:r>
              <a:rPr lang="en-US" altLang="zh-CN" sz="1200" dirty="0">
                <a:latin typeface="-apple-system"/>
              </a:rPr>
              <a:t>MACs </a:t>
            </a:r>
            <a:r>
              <a:rPr lang="zh-CN" altLang="en-US" sz="1200" dirty="0">
                <a:latin typeface="-apple-system"/>
              </a:rPr>
              <a:t>并发，可以通过采用更高纳米制程技术，可以增加单位面积的芯片上的 </a:t>
            </a:r>
            <a:r>
              <a:rPr lang="en-US" altLang="zh-CN" sz="1200" dirty="0">
                <a:latin typeface="-apple-system"/>
              </a:rPr>
              <a:t>PE </a:t>
            </a:r>
            <a:r>
              <a:rPr lang="zh-CN" altLang="en-US" sz="1200" dirty="0">
                <a:latin typeface="-apple-system"/>
              </a:rPr>
              <a:t>密度。</a:t>
            </a:r>
          </a:p>
          <a:p>
            <a:pPr>
              <a:lnSpc>
                <a:spcPct val="150000"/>
              </a:lnSpc>
              <a:buFont typeface="+mj-lt"/>
              <a:buAutoNum type="arabicPeriod"/>
            </a:pPr>
            <a:r>
              <a:rPr lang="zh-CN" altLang="en-US" sz="1200" dirty="0">
                <a:latin typeface="-apple-system"/>
              </a:rPr>
              <a:t>**增加 </a:t>
            </a:r>
            <a:r>
              <a:rPr lang="en-US" altLang="zh-CN" sz="1200" dirty="0">
                <a:latin typeface="-apple-system"/>
              </a:rPr>
              <a:t>PE </a:t>
            </a:r>
            <a:r>
              <a:rPr lang="zh-CN" altLang="en-US" sz="1200" dirty="0">
                <a:latin typeface="-apple-system"/>
              </a:rPr>
              <a:t>利用率。**实际硬件执行中由于指令调度，数据传输通信等一些限制，</a:t>
            </a:r>
            <a:r>
              <a:rPr lang="en-US" altLang="zh-CN" sz="1200" dirty="0">
                <a:latin typeface="-apple-system"/>
              </a:rPr>
              <a:t>PE </a:t>
            </a:r>
            <a:r>
              <a:rPr lang="zh-CN" altLang="en-US" sz="1200" dirty="0">
                <a:latin typeface="-apple-system"/>
              </a:rPr>
              <a:t>的利用率一般并不高，通过增加 </a:t>
            </a:r>
            <a:r>
              <a:rPr lang="en-US" altLang="zh-CN" sz="1200" dirty="0">
                <a:latin typeface="-apple-system"/>
              </a:rPr>
              <a:t>PE </a:t>
            </a:r>
            <a:r>
              <a:rPr lang="zh-CN" altLang="en-US" sz="1200" dirty="0">
                <a:latin typeface="-apple-system"/>
              </a:rPr>
              <a:t>利用率也能达到提高吞吐量和降低时延的效果。增加 </a:t>
            </a:r>
            <a:r>
              <a:rPr lang="en-US" altLang="zh-CN" sz="1200" dirty="0">
                <a:latin typeface="-apple-system"/>
              </a:rPr>
              <a:t>PE </a:t>
            </a:r>
            <a:r>
              <a:rPr lang="zh-CN" altLang="en-US" sz="1200" dirty="0">
                <a:latin typeface="-apple-system"/>
              </a:rPr>
              <a:t>利用率既包括硬件设计方面的优化，也包括软件算法方面的改进。以下是一些可以考虑的方面：</a:t>
            </a:r>
          </a:p>
          <a:p>
            <a:pPr>
              <a:lnSpc>
                <a:spcPct val="150000"/>
              </a:lnSpc>
              <a:buFont typeface="Arial" panose="020B0604020202020204" pitchFamily="34" charset="0"/>
              <a:buChar char="•"/>
            </a:pPr>
            <a:r>
              <a:rPr lang="zh-CN" altLang="en-US" sz="1200" dirty="0">
                <a:solidFill>
                  <a:srgbClr val="FF0000"/>
                </a:solidFill>
                <a:latin typeface="-apple-system"/>
              </a:rPr>
              <a:t>并行计算</a:t>
            </a:r>
            <a:r>
              <a:rPr lang="zh-CN" altLang="en-US" sz="1200" dirty="0">
                <a:latin typeface="-apple-system"/>
              </a:rPr>
              <a:t>：设计支持高效并行计算的硬件结构，使得多个处理单元能够同时执行计算任务，提高处理单元的利用率。比如使用</a:t>
            </a:r>
            <a:r>
              <a:rPr lang="zh-CN" altLang="en-US" sz="1200" b="1" dirty="0">
                <a:solidFill>
                  <a:srgbClr val="FF0000"/>
                </a:solidFill>
                <a:latin typeface="-apple-system"/>
              </a:rPr>
              <a:t>并行处理器架构、硬件流水线设计</a:t>
            </a:r>
            <a:r>
              <a:rPr lang="zh-CN" altLang="en-US" sz="1200" dirty="0">
                <a:latin typeface="-apple-system"/>
              </a:rPr>
              <a:t>等方式。</a:t>
            </a:r>
          </a:p>
          <a:p>
            <a:pPr>
              <a:lnSpc>
                <a:spcPct val="150000"/>
              </a:lnSpc>
              <a:buFont typeface="Arial" panose="020B0604020202020204" pitchFamily="34" charset="0"/>
              <a:buChar char="•"/>
            </a:pPr>
            <a:r>
              <a:rPr lang="zh-CN" altLang="en-US" sz="1200" dirty="0">
                <a:solidFill>
                  <a:srgbClr val="FF0000"/>
                </a:solidFill>
                <a:latin typeface="-apple-system"/>
              </a:rPr>
              <a:t>负载均衡</a:t>
            </a:r>
            <a:r>
              <a:rPr lang="zh-CN" altLang="en-US" sz="1200" dirty="0">
                <a:latin typeface="-apple-system"/>
              </a:rPr>
              <a:t>：在设计神经网络模型时，合理分配计算任务到不同的处理单元上，确保各个处理单元的负载均衡，避免某些处理单元空闲或过载。比如通过</a:t>
            </a:r>
            <a:r>
              <a:rPr lang="zh-CN" altLang="en-US" sz="1200" b="1" dirty="0">
                <a:solidFill>
                  <a:srgbClr val="FF0000"/>
                </a:solidFill>
                <a:latin typeface="-apple-system"/>
              </a:rPr>
              <a:t>动态调度算法和任务分配策略来实现负载均衡。</a:t>
            </a:r>
          </a:p>
          <a:p>
            <a:pPr>
              <a:lnSpc>
                <a:spcPct val="150000"/>
              </a:lnSpc>
              <a:buFont typeface="Arial" panose="020B0604020202020204" pitchFamily="34" charset="0"/>
              <a:buChar char="•"/>
            </a:pPr>
            <a:r>
              <a:rPr lang="zh-CN" altLang="en-US" sz="1200" dirty="0">
                <a:solidFill>
                  <a:srgbClr val="FF0000"/>
                </a:solidFill>
                <a:latin typeface="-apple-system"/>
              </a:rPr>
              <a:t>数据重用</a:t>
            </a:r>
            <a:r>
              <a:rPr lang="zh-CN" altLang="en-US" sz="1200" dirty="0">
                <a:latin typeface="-apple-system"/>
              </a:rPr>
              <a:t>：利用数据重用技术，减少数据在处理单元之间的传输次数，提高数据在处理单元内的重复利用率。比如通过</a:t>
            </a:r>
            <a:r>
              <a:rPr lang="zh-CN" altLang="en-US" sz="1200" b="1" dirty="0">
                <a:solidFill>
                  <a:srgbClr val="FF0000"/>
                </a:solidFill>
                <a:latin typeface="-apple-system"/>
              </a:rPr>
              <a:t>设计高速缓存结构、优化数据存取模式</a:t>
            </a:r>
            <a:r>
              <a:rPr lang="zh-CN" altLang="en-US" sz="1200" dirty="0">
                <a:latin typeface="-apple-system"/>
              </a:rPr>
              <a:t>等方式来实现。</a:t>
            </a:r>
            <a:endParaRPr lang="zh-CN" altLang="en-US" sz="1200" i="0" dirty="0">
              <a:effectLst/>
              <a:latin typeface="-apple-system"/>
            </a:endParaRPr>
          </a:p>
        </p:txBody>
      </p:sp>
    </p:spTree>
    <p:extLst>
      <p:ext uri="{BB962C8B-B14F-4D97-AF65-F5344CB8AC3E}">
        <p14:creationId xmlns:p14="http://schemas.microsoft.com/office/powerpoint/2010/main" val="2673429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400" y="533"/>
            <a:ext cx="10515600" cy="506942"/>
          </a:xfrm>
        </p:spPr>
        <p:txBody>
          <a:bodyPr>
            <a:noAutofit/>
          </a:bodyPr>
          <a:lstStyle/>
          <a:p>
            <a:r>
              <a:rPr lang="zh-CN" altLang="en-US" sz="2800" b="1" dirty="0"/>
              <a:t>计算性能</a:t>
            </a:r>
            <a:r>
              <a:rPr lang="zh-CN" altLang="en-US" sz="2800" b="1" dirty="0" smtClean="0"/>
              <a:t>仿真</a:t>
            </a:r>
            <a:endParaRPr lang="zh-CN" altLang="en-US" sz="2800" dirty="0"/>
          </a:p>
        </p:txBody>
      </p:sp>
      <p:sp>
        <p:nvSpPr>
          <p:cNvPr id="3" name="内容占位符 2"/>
          <p:cNvSpPr>
            <a:spLocks noGrp="1"/>
          </p:cNvSpPr>
          <p:nvPr>
            <p:ph idx="1"/>
          </p:nvPr>
        </p:nvSpPr>
        <p:spPr>
          <a:xfrm>
            <a:off x="406400" y="606426"/>
            <a:ext cx="10515600" cy="1078441"/>
          </a:xfrm>
        </p:spPr>
        <p:txBody>
          <a:bodyPr>
            <a:normAutofit/>
          </a:bodyPr>
          <a:lstStyle/>
          <a:p>
            <a:r>
              <a:rPr lang="zh-CN" altLang="en-US" sz="1600" dirty="0"/>
              <a:t>如果一个模型在 </a:t>
            </a:r>
            <a:r>
              <a:rPr lang="en-US" altLang="zh-CN" sz="1600" dirty="0"/>
              <a:t>AI </a:t>
            </a:r>
            <a:r>
              <a:rPr lang="zh-CN" altLang="en-US" sz="1600" dirty="0"/>
              <a:t>芯片上因为芯片的内部 </a:t>
            </a:r>
            <a:r>
              <a:rPr lang="en-US" altLang="zh-CN" sz="1600" dirty="0"/>
              <a:t>cache </a:t>
            </a:r>
            <a:r>
              <a:rPr lang="zh-CN" altLang="en-US" sz="1600" dirty="0"/>
              <a:t>空间有限导致性能无法提升，认为该模型属于内存受限模型（</a:t>
            </a:r>
            <a:r>
              <a:rPr lang="en-US" altLang="zh-CN" sz="1600" dirty="0"/>
              <a:t>Memory Bound</a:t>
            </a:r>
            <a:r>
              <a:rPr lang="zh-CN" altLang="en-US" sz="1600" dirty="0"/>
              <a:t>）；如果一个模型在 </a:t>
            </a:r>
            <a:r>
              <a:rPr lang="en-US" altLang="zh-CN" sz="1600" dirty="0"/>
              <a:t>AI </a:t>
            </a:r>
            <a:r>
              <a:rPr lang="zh-CN" altLang="en-US" sz="1600" dirty="0"/>
              <a:t>芯片上因为芯片的计算单元有限导致性能无法提升，则认为该模型属于算力受限模型（</a:t>
            </a:r>
            <a:r>
              <a:rPr lang="en-US" altLang="zh-CN" sz="1600" dirty="0"/>
              <a:t>Computation Bound</a:t>
            </a:r>
            <a:r>
              <a:rPr lang="zh-CN" altLang="en-US" sz="1600" dirty="0"/>
              <a:t>）。</a:t>
            </a:r>
          </a:p>
        </p:txBody>
      </p:sp>
      <p:sp>
        <p:nvSpPr>
          <p:cNvPr id="4" name="矩形 3"/>
          <p:cNvSpPr/>
          <p:nvPr/>
        </p:nvSpPr>
        <p:spPr>
          <a:xfrm>
            <a:off x="224367" y="1539868"/>
            <a:ext cx="11573933" cy="4062651"/>
          </a:xfrm>
          <a:prstGeom prst="rect">
            <a:avLst/>
          </a:prstGeom>
        </p:spPr>
        <p:txBody>
          <a:bodyPr wrap="square">
            <a:spAutoFit/>
          </a:bodyPr>
          <a:lstStyle/>
          <a:p>
            <a:r>
              <a:rPr lang="zh-CN" altLang="en-US" b="1" dirty="0"/>
              <a:t>算术强度概念</a:t>
            </a:r>
          </a:p>
          <a:p>
            <a:endParaRPr lang="en-US" altLang="zh-CN" sz="1200" dirty="0" smtClean="0">
              <a:latin typeface="-apple-system"/>
            </a:endParaRPr>
          </a:p>
          <a:p>
            <a:r>
              <a:rPr lang="zh-CN" altLang="en-US" sz="1200" dirty="0" smtClean="0">
                <a:latin typeface="-apple-system"/>
              </a:rPr>
              <a:t>一</a:t>
            </a:r>
            <a:r>
              <a:rPr lang="zh-CN" altLang="en-US" sz="1200" dirty="0">
                <a:latin typeface="-apple-system"/>
              </a:rPr>
              <a:t>个模型在 </a:t>
            </a:r>
            <a:r>
              <a:rPr lang="en-US" altLang="zh-CN" sz="1200" dirty="0">
                <a:latin typeface="-apple-system"/>
              </a:rPr>
              <a:t>AI </a:t>
            </a:r>
            <a:r>
              <a:rPr lang="zh-CN" altLang="en-US" sz="1200" dirty="0">
                <a:latin typeface="-apple-system"/>
              </a:rPr>
              <a:t>芯片的执行过程大概可以分为三步</a:t>
            </a:r>
            <a:r>
              <a:rPr lang="zh-CN" altLang="en-US" sz="1200" dirty="0" smtClean="0">
                <a:latin typeface="-apple-system"/>
              </a:rPr>
              <a:t>：</a:t>
            </a:r>
            <a:r>
              <a:rPr lang="en-US" altLang="zh-CN" sz="1200" dirty="0" smtClean="0">
                <a:solidFill>
                  <a:srgbClr val="FF0000"/>
                </a:solidFill>
                <a:latin typeface="-apple-system"/>
              </a:rPr>
              <a:t>1</a:t>
            </a:r>
            <a:r>
              <a:rPr lang="zh-CN" altLang="en-US" sz="1200" dirty="0" smtClean="0">
                <a:solidFill>
                  <a:srgbClr val="FF0000"/>
                </a:solidFill>
                <a:latin typeface="-apple-system"/>
              </a:rPr>
              <a:t>）从外部存储搬移数据到计算单元，</a:t>
            </a:r>
            <a:r>
              <a:rPr lang="en-US" altLang="zh-CN" sz="1200" dirty="0" smtClean="0">
                <a:solidFill>
                  <a:srgbClr val="FF0000"/>
                </a:solidFill>
                <a:latin typeface="-apple-system"/>
              </a:rPr>
              <a:t>2</a:t>
            </a:r>
            <a:r>
              <a:rPr lang="zh-CN" altLang="en-US" sz="1200" dirty="0" smtClean="0">
                <a:solidFill>
                  <a:srgbClr val="FF0000"/>
                </a:solidFill>
                <a:latin typeface="-apple-system"/>
              </a:rPr>
              <a:t>）计算算元进行计算，</a:t>
            </a:r>
            <a:r>
              <a:rPr lang="en-US" altLang="zh-CN" sz="1200" dirty="0" smtClean="0">
                <a:solidFill>
                  <a:srgbClr val="FF0000"/>
                </a:solidFill>
                <a:latin typeface="-apple-system"/>
              </a:rPr>
              <a:t>3</a:t>
            </a:r>
            <a:r>
              <a:rPr lang="zh-CN" altLang="en-US" sz="1200" dirty="0" smtClean="0">
                <a:solidFill>
                  <a:srgbClr val="FF0000"/>
                </a:solidFill>
                <a:latin typeface="-apple-system"/>
              </a:rPr>
              <a:t>）把结果搬回外部存储空间。</a:t>
            </a:r>
            <a:endParaRPr lang="zh-CN" altLang="en-US" sz="1200" dirty="0">
              <a:solidFill>
                <a:srgbClr val="FF0000"/>
              </a:solidFill>
              <a:latin typeface="-apple-system"/>
            </a:endParaRPr>
          </a:p>
          <a:p>
            <a:r>
              <a:rPr lang="zh-CN" altLang="en-US" sz="1200" dirty="0">
                <a:latin typeface="-apple-system"/>
              </a:rPr>
              <a:t>再精简的说，就是搬移数据和计算这两件事情。对硬件平台 </a:t>
            </a:r>
            <a:r>
              <a:rPr lang="en-US" altLang="zh-CN" sz="1200" dirty="0">
                <a:latin typeface="-apple-system"/>
              </a:rPr>
              <a:t>AI </a:t>
            </a:r>
            <a:r>
              <a:rPr lang="zh-CN" altLang="en-US" sz="1200" dirty="0">
                <a:latin typeface="-apple-system"/>
              </a:rPr>
              <a:t>芯片来说，数据搬移的带宽和计算单元（算力）是固定的值，所以当我们拿到一个 </a:t>
            </a:r>
            <a:r>
              <a:rPr lang="en-US" altLang="zh-CN" sz="1200" dirty="0">
                <a:latin typeface="-apple-system"/>
              </a:rPr>
              <a:t>AI </a:t>
            </a:r>
            <a:r>
              <a:rPr lang="zh-CN" altLang="en-US" sz="1200" dirty="0">
                <a:latin typeface="-apple-system"/>
              </a:rPr>
              <a:t>模型时候，可以根据上面提到的 </a:t>
            </a:r>
            <a:r>
              <a:rPr lang="en-US" altLang="zh-CN" sz="1200" dirty="0">
                <a:latin typeface="-apple-system"/>
              </a:rPr>
              <a:t>FLOPs </a:t>
            </a:r>
            <a:r>
              <a:rPr lang="zh-CN" altLang="en-US" sz="1200" dirty="0">
                <a:latin typeface="-apple-system"/>
              </a:rPr>
              <a:t>和 </a:t>
            </a:r>
            <a:r>
              <a:rPr lang="en-US" altLang="zh-CN" sz="1200" dirty="0">
                <a:latin typeface="-apple-system"/>
              </a:rPr>
              <a:t>MACs </a:t>
            </a:r>
            <a:r>
              <a:rPr lang="zh-CN" altLang="en-US" sz="1200" dirty="0">
                <a:latin typeface="-apple-system"/>
              </a:rPr>
              <a:t>概念，统计出该模型的总 </a:t>
            </a:r>
            <a:r>
              <a:rPr lang="en-US" altLang="zh-CN" sz="1200" dirty="0">
                <a:latin typeface="-apple-system"/>
              </a:rPr>
              <a:t>FLOPs</a:t>
            </a:r>
            <a:r>
              <a:rPr lang="zh-CN" altLang="en-US" sz="1200" dirty="0">
                <a:latin typeface="-apple-system"/>
              </a:rPr>
              <a:t>（浮点运算次数）和总 </a:t>
            </a:r>
            <a:r>
              <a:rPr lang="en-US" altLang="zh-CN" sz="1200" dirty="0">
                <a:latin typeface="-apple-system"/>
              </a:rPr>
              <a:t>MAC</a:t>
            </a:r>
            <a:r>
              <a:rPr lang="zh-CN" altLang="en-US" sz="1200" dirty="0">
                <a:latin typeface="-apple-system"/>
              </a:rPr>
              <a:t>（内存占用量）需求，假设用 </a:t>
            </a:r>
            <a:r>
              <a:rPr lang="en-US" altLang="zh-CN" sz="1200" dirty="0">
                <a:latin typeface="-apple-system"/>
              </a:rPr>
              <a:t>bytes </a:t>
            </a:r>
            <a:r>
              <a:rPr lang="zh-CN" altLang="en-US" sz="1200" dirty="0">
                <a:latin typeface="-apple-system"/>
              </a:rPr>
              <a:t>表指代内存占用量，用 </a:t>
            </a:r>
            <a:r>
              <a:rPr lang="en-US" altLang="zh-CN" sz="1200" dirty="0">
                <a:latin typeface="-apple-system"/>
              </a:rPr>
              <a:t>ops </a:t>
            </a:r>
            <a:r>
              <a:rPr lang="zh-CN" altLang="en-US" sz="1200" dirty="0">
                <a:latin typeface="-apple-system"/>
              </a:rPr>
              <a:t>指代浮点运算次数，用 </a:t>
            </a:r>
            <a:r>
              <a:rPr lang="en-US" altLang="zh-CN" sz="1200" dirty="0" err="1">
                <a:latin typeface="-apple-system"/>
              </a:rPr>
              <a:t>bw</a:t>
            </a:r>
            <a:r>
              <a:rPr lang="en-US" altLang="zh-CN" sz="1200" dirty="0">
                <a:latin typeface="-apple-system"/>
              </a:rPr>
              <a:t> </a:t>
            </a:r>
            <a:r>
              <a:rPr lang="zh-CN" altLang="en-US" sz="1200" dirty="0">
                <a:latin typeface="-apple-system"/>
              </a:rPr>
              <a:t>表示 </a:t>
            </a:r>
            <a:r>
              <a:rPr lang="en-US" altLang="zh-CN" sz="1200" dirty="0">
                <a:latin typeface="-apple-system"/>
              </a:rPr>
              <a:t>AI </a:t>
            </a:r>
            <a:r>
              <a:rPr lang="zh-CN" altLang="en-US" sz="1200" dirty="0">
                <a:latin typeface="-apple-system"/>
              </a:rPr>
              <a:t>芯片的数据搬移带宽，用 </a:t>
            </a:r>
            <a:r>
              <a:rPr lang="en-US" altLang="zh-CN" sz="1200" dirty="0">
                <a:latin typeface="-apple-system"/>
              </a:rPr>
              <a:t>π </a:t>
            </a:r>
            <a:r>
              <a:rPr lang="zh-CN" altLang="en-US" sz="1200" dirty="0">
                <a:latin typeface="-apple-system"/>
              </a:rPr>
              <a:t>表示 </a:t>
            </a:r>
            <a:r>
              <a:rPr lang="en-US" altLang="zh-CN" sz="1200" dirty="0">
                <a:latin typeface="-apple-system"/>
              </a:rPr>
              <a:t>AI </a:t>
            </a:r>
            <a:r>
              <a:rPr lang="zh-CN" altLang="en-US" sz="1200" dirty="0">
                <a:latin typeface="-apple-system"/>
              </a:rPr>
              <a:t>芯片的 </a:t>
            </a:r>
            <a:r>
              <a:rPr lang="en-US" altLang="zh-CN" sz="1200" dirty="0">
                <a:latin typeface="-apple-system"/>
              </a:rPr>
              <a:t>PE </a:t>
            </a:r>
            <a:r>
              <a:rPr lang="zh-CN" altLang="en-US" sz="1200" dirty="0">
                <a:latin typeface="-apple-system"/>
              </a:rPr>
              <a:t>个数，也就是算力。</a:t>
            </a:r>
          </a:p>
          <a:p>
            <a:r>
              <a:rPr lang="zh-CN" altLang="en-US" sz="1200" dirty="0">
                <a:latin typeface="-apple-system"/>
              </a:rPr>
              <a:t>那么搬移数据的时间是 </a:t>
            </a:r>
            <a:r>
              <a:rPr lang="en-US" altLang="zh-CN" sz="1200" dirty="0">
                <a:latin typeface="-apple-system"/>
              </a:rPr>
              <a:t>t1=bytes/</a:t>
            </a:r>
            <a:r>
              <a:rPr lang="en-US" altLang="zh-CN" sz="1200" dirty="0" err="1">
                <a:latin typeface="-apple-system"/>
              </a:rPr>
              <a:t>bw</a:t>
            </a:r>
            <a:r>
              <a:rPr lang="zh-CN" altLang="en-US" sz="1200" dirty="0">
                <a:latin typeface="-apple-system"/>
              </a:rPr>
              <a:t>，计算的时间是 </a:t>
            </a:r>
            <a:r>
              <a:rPr lang="en-US" altLang="zh-CN" sz="1200" dirty="0">
                <a:latin typeface="-apple-system"/>
              </a:rPr>
              <a:t>t2=ops/π</a:t>
            </a:r>
            <a:r>
              <a:rPr lang="zh-CN" altLang="en-US" sz="1200" dirty="0">
                <a:latin typeface="-apple-system"/>
              </a:rPr>
              <a:t>。对 </a:t>
            </a:r>
            <a:r>
              <a:rPr lang="en-US" altLang="zh-CN" sz="1200" dirty="0">
                <a:latin typeface="-apple-system"/>
              </a:rPr>
              <a:t>AI </a:t>
            </a:r>
            <a:r>
              <a:rPr lang="zh-CN" altLang="en-US" sz="1200" dirty="0">
                <a:latin typeface="-apple-system"/>
              </a:rPr>
              <a:t>芯片的执行来说，搬移数据和计算是两件不同的事情，硬件内部进行指令流水执行时候，可以认为是并行的过程，所以当 </a:t>
            </a:r>
            <a:r>
              <a:rPr lang="en-US" altLang="zh-CN" sz="1200" dirty="0">
                <a:latin typeface="-apple-system"/>
              </a:rPr>
              <a:t>t1&gt;t2 </a:t>
            </a:r>
            <a:r>
              <a:rPr lang="zh-CN" altLang="en-US" sz="1200" dirty="0">
                <a:latin typeface="-apple-system"/>
              </a:rPr>
              <a:t>时候，模型搬移时间大于计算时间，</a:t>
            </a:r>
            <a:r>
              <a:rPr lang="en-US" altLang="zh-CN" sz="1200" dirty="0">
                <a:latin typeface="-apple-system"/>
              </a:rPr>
              <a:t>AI </a:t>
            </a:r>
            <a:r>
              <a:rPr lang="zh-CN" altLang="en-US" sz="1200" dirty="0">
                <a:latin typeface="-apple-system"/>
              </a:rPr>
              <a:t>模型在这个 </a:t>
            </a:r>
            <a:r>
              <a:rPr lang="en-US" altLang="zh-CN" sz="1200" dirty="0">
                <a:latin typeface="-apple-system"/>
              </a:rPr>
              <a:t>AI </a:t>
            </a:r>
            <a:r>
              <a:rPr lang="zh-CN" altLang="en-US" sz="1200" dirty="0">
                <a:latin typeface="-apple-system"/>
              </a:rPr>
              <a:t>芯片上最终一定是内存受限的；当 </a:t>
            </a:r>
            <a:r>
              <a:rPr lang="en-US" altLang="zh-CN" sz="1200" dirty="0">
                <a:latin typeface="-apple-system"/>
              </a:rPr>
              <a:t>t1&lt;t2 </a:t>
            </a:r>
            <a:r>
              <a:rPr lang="zh-CN" altLang="en-US" sz="1200" dirty="0">
                <a:latin typeface="-apple-system"/>
              </a:rPr>
              <a:t>时候，模型搬移时间小于计算时间，</a:t>
            </a:r>
            <a:r>
              <a:rPr lang="en-US" altLang="zh-CN" sz="1200" dirty="0">
                <a:latin typeface="-apple-system"/>
              </a:rPr>
              <a:t>AI </a:t>
            </a:r>
            <a:r>
              <a:rPr lang="zh-CN" altLang="en-US" sz="1200" dirty="0">
                <a:latin typeface="-apple-system"/>
              </a:rPr>
              <a:t>模型在这个芯片上最终是属于计算受限。</a:t>
            </a:r>
          </a:p>
          <a:p>
            <a:r>
              <a:rPr lang="en-US" altLang="zh-CN" sz="1200" dirty="0" err="1">
                <a:latin typeface="-apple-system"/>
              </a:rPr>
              <a:t>bw</a:t>
            </a:r>
            <a:r>
              <a:rPr lang="zh-CN" altLang="en-US" sz="1200" dirty="0">
                <a:latin typeface="-apple-system"/>
              </a:rPr>
              <a:t>、</a:t>
            </a:r>
            <a:r>
              <a:rPr lang="en-US" altLang="zh-CN" sz="1200" dirty="0">
                <a:latin typeface="-apple-system"/>
              </a:rPr>
              <a:t>π </a:t>
            </a:r>
            <a:r>
              <a:rPr lang="zh-CN" altLang="en-US" sz="1200" dirty="0">
                <a:latin typeface="-apple-system"/>
              </a:rPr>
              <a:t>和 </a:t>
            </a:r>
            <a:r>
              <a:rPr lang="en-US" altLang="zh-CN" sz="1200" dirty="0">
                <a:latin typeface="-apple-system"/>
              </a:rPr>
              <a:t>AI </a:t>
            </a:r>
            <a:r>
              <a:rPr lang="zh-CN" altLang="en-US" sz="1200" dirty="0">
                <a:latin typeface="-apple-system"/>
              </a:rPr>
              <a:t>芯片有关，</a:t>
            </a:r>
            <a:r>
              <a:rPr lang="en-US" altLang="zh-CN" sz="1200" dirty="0">
                <a:latin typeface="-apple-system"/>
              </a:rPr>
              <a:t>bytes </a:t>
            </a:r>
            <a:r>
              <a:rPr lang="zh-CN" altLang="en-US" sz="1200" dirty="0">
                <a:latin typeface="-apple-system"/>
              </a:rPr>
              <a:t>和 </a:t>
            </a:r>
            <a:r>
              <a:rPr lang="en-US" altLang="zh-CN" sz="1200" dirty="0">
                <a:latin typeface="-apple-system"/>
              </a:rPr>
              <a:t>ops </a:t>
            </a:r>
            <a:r>
              <a:rPr lang="zh-CN" altLang="en-US" sz="1200" dirty="0">
                <a:latin typeface="-apple-system"/>
              </a:rPr>
              <a:t>和 </a:t>
            </a:r>
            <a:r>
              <a:rPr lang="en-US" altLang="zh-CN" sz="1200" dirty="0">
                <a:latin typeface="-apple-system"/>
              </a:rPr>
              <a:t>AI </a:t>
            </a:r>
            <a:r>
              <a:rPr lang="zh-CN" altLang="en-US" sz="1200" dirty="0">
                <a:latin typeface="-apple-system"/>
              </a:rPr>
              <a:t>模型有关，当模型是内存受限时候 </a:t>
            </a:r>
            <a:r>
              <a:rPr lang="en-US" altLang="zh-CN" sz="1200" dirty="0">
                <a:latin typeface="-apple-system"/>
              </a:rPr>
              <a:t>, t1&gt;t2 </a:t>
            </a:r>
            <a:r>
              <a:rPr lang="zh-CN" altLang="en-US" sz="1200" dirty="0">
                <a:latin typeface="-apple-system"/>
              </a:rPr>
              <a:t>具体的参数代入，并将不等号两边进行位置调换，那么就变成了下面公式的模样，不等号左侧是 </a:t>
            </a:r>
            <a:r>
              <a:rPr lang="en-US" altLang="zh-CN" sz="1200" dirty="0">
                <a:latin typeface="-apple-system"/>
              </a:rPr>
              <a:t>AI </a:t>
            </a:r>
            <a:r>
              <a:rPr lang="zh-CN" altLang="en-US" sz="1200" dirty="0">
                <a:latin typeface="-apple-system"/>
              </a:rPr>
              <a:t>芯片计算带宽和内存带宽的比值，称为操作字节比，不等号右侧是 </a:t>
            </a:r>
            <a:r>
              <a:rPr lang="en-US" altLang="zh-CN" sz="1200" dirty="0">
                <a:latin typeface="-apple-system"/>
              </a:rPr>
              <a:t>AI </a:t>
            </a:r>
            <a:r>
              <a:rPr lang="zh-CN" altLang="en-US" sz="1200" dirty="0">
                <a:latin typeface="-apple-system"/>
              </a:rPr>
              <a:t>模型的运算次数和内存占用量的比值，称为算术强度（</a:t>
            </a:r>
            <a:r>
              <a:rPr lang="en-US" altLang="zh-CN" sz="1200" dirty="0">
                <a:latin typeface="-apple-system"/>
              </a:rPr>
              <a:t>arithmetic intensity</a:t>
            </a:r>
            <a:r>
              <a:rPr lang="zh-CN" altLang="en-US" sz="1200" dirty="0">
                <a:latin typeface="-apple-system"/>
              </a:rPr>
              <a:t>）。</a:t>
            </a:r>
          </a:p>
          <a:p>
            <a:r>
              <a:rPr lang="en-US" altLang="zh-CN" sz="1200" dirty="0">
                <a:latin typeface="-apple-system"/>
              </a:rPr>
              <a:t>t1&gt;t2→bytes/</a:t>
            </a:r>
            <a:r>
              <a:rPr lang="en-US" altLang="zh-CN" sz="1200" dirty="0" err="1">
                <a:latin typeface="-apple-system"/>
              </a:rPr>
              <a:t>bw</a:t>
            </a:r>
            <a:r>
              <a:rPr lang="en-US" altLang="zh-CN" sz="1200" dirty="0">
                <a:latin typeface="-apple-system"/>
              </a:rPr>
              <a:t>&gt;ops/π→π/</a:t>
            </a:r>
            <a:r>
              <a:rPr lang="en-US" altLang="zh-CN" sz="1200" dirty="0" err="1">
                <a:latin typeface="-apple-system"/>
              </a:rPr>
              <a:t>bw</a:t>
            </a:r>
            <a:r>
              <a:rPr lang="en-US" altLang="zh-CN" sz="1200" dirty="0">
                <a:latin typeface="-apple-system"/>
              </a:rPr>
              <a:t>&gt;ops/bytes</a:t>
            </a:r>
          </a:p>
          <a:p>
            <a:r>
              <a:rPr lang="zh-CN" altLang="en-US" sz="1200" dirty="0">
                <a:latin typeface="-apple-system"/>
              </a:rPr>
              <a:t>根据算术强度和操作字节比的概念，我们很容易评估出一个 </a:t>
            </a:r>
            <a:r>
              <a:rPr lang="en-US" altLang="zh-CN" sz="1200" dirty="0">
                <a:latin typeface="-apple-system"/>
              </a:rPr>
              <a:t>AI </a:t>
            </a:r>
            <a:r>
              <a:rPr lang="zh-CN" altLang="en-US" sz="1200" dirty="0">
                <a:latin typeface="-apple-system"/>
              </a:rPr>
              <a:t>模型在指定 </a:t>
            </a:r>
            <a:r>
              <a:rPr lang="en-US" altLang="zh-CN" sz="1200" dirty="0">
                <a:latin typeface="-apple-system"/>
              </a:rPr>
              <a:t>AI </a:t>
            </a:r>
            <a:r>
              <a:rPr lang="zh-CN" altLang="en-US" sz="1200" dirty="0">
                <a:latin typeface="-apple-system"/>
              </a:rPr>
              <a:t>芯片上的理论性能情况。下面展示一个具体的示例。</a:t>
            </a:r>
          </a:p>
          <a:p>
            <a:r>
              <a:rPr lang="zh-CN" altLang="en-US" sz="1200" dirty="0">
                <a:latin typeface="-apple-system"/>
              </a:rPr>
              <a:t>以 </a:t>
            </a:r>
            <a:r>
              <a:rPr lang="en-US" altLang="zh-CN" sz="1200" dirty="0">
                <a:latin typeface="-apple-system"/>
              </a:rPr>
              <a:t>V100 GPU </a:t>
            </a:r>
            <a:r>
              <a:rPr lang="zh-CN" altLang="en-US" sz="1200" dirty="0">
                <a:latin typeface="-apple-system"/>
              </a:rPr>
              <a:t>执行 </a:t>
            </a:r>
            <a:r>
              <a:rPr lang="en-US" altLang="zh-CN" sz="1200" dirty="0">
                <a:latin typeface="-apple-system"/>
              </a:rPr>
              <a:t>GEMM </a:t>
            </a:r>
            <a:r>
              <a:rPr lang="zh-CN" altLang="en-US" sz="1200" dirty="0">
                <a:latin typeface="-apple-system"/>
              </a:rPr>
              <a:t>为例，</a:t>
            </a:r>
            <a:r>
              <a:rPr lang="en-US" altLang="zh-CN" sz="1200" dirty="0">
                <a:latin typeface="-apple-system"/>
              </a:rPr>
              <a:t>V100 </a:t>
            </a:r>
            <a:r>
              <a:rPr lang="zh-CN" altLang="en-US" sz="1200" dirty="0">
                <a:latin typeface="-apple-system"/>
              </a:rPr>
              <a:t>的 </a:t>
            </a:r>
            <a:r>
              <a:rPr lang="en-US" altLang="zh-CN" sz="1200" dirty="0">
                <a:latin typeface="-apple-system"/>
              </a:rPr>
              <a:t>FP16 </a:t>
            </a:r>
            <a:r>
              <a:rPr lang="zh-CN" altLang="en-US" sz="1200" dirty="0">
                <a:latin typeface="-apple-system"/>
              </a:rPr>
              <a:t>峰值计算性能是 </a:t>
            </a:r>
            <a:r>
              <a:rPr lang="en-US" altLang="zh-CN" sz="1200" dirty="0">
                <a:latin typeface="-apple-system"/>
              </a:rPr>
              <a:t>125TFLOPS</a:t>
            </a:r>
            <a:r>
              <a:rPr lang="zh-CN" altLang="en-US" sz="1200" dirty="0">
                <a:latin typeface="-apple-system"/>
              </a:rPr>
              <a:t>，片外存储带宽约为 </a:t>
            </a:r>
            <a:r>
              <a:rPr lang="en-US" altLang="zh-CN" sz="1200" dirty="0">
                <a:latin typeface="-apple-system"/>
              </a:rPr>
              <a:t>900GB/s</a:t>
            </a:r>
            <a:r>
              <a:rPr lang="zh-CN" altLang="en-US" sz="1200" dirty="0">
                <a:latin typeface="-apple-system"/>
              </a:rPr>
              <a:t>，片上 </a:t>
            </a:r>
            <a:r>
              <a:rPr lang="en-US" altLang="zh-CN" sz="1200" dirty="0">
                <a:latin typeface="-apple-system"/>
              </a:rPr>
              <a:t>L2 </a:t>
            </a:r>
            <a:r>
              <a:rPr lang="zh-CN" altLang="en-US" sz="1200" dirty="0">
                <a:latin typeface="-apple-system"/>
              </a:rPr>
              <a:t>带宽为 </a:t>
            </a:r>
            <a:r>
              <a:rPr lang="en-US" altLang="zh-CN" sz="1200" dirty="0">
                <a:latin typeface="-apple-system"/>
              </a:rPr>
              <a:t>3.1TB/s</a:t>
            </a:r>
            <a:r>
              <a:rPr lang="zh-CN" altLang="en-US" sz="1200" dirty="0">
                <a:latin typeface="-apple-system"/>
              </a:rPr>
              <a:t>。</a:t>
            </a:r>
          </a:p>
          <a:p>
            <a:pPr>
              <a:buFont typeface="Arial" panose="020B0604020202020204" pitchFamily="34" charset="0"/>
              <a:buChar char="•"/>
            </a:pPr>
            <a:r>
              <a:rPr lang="zh-CN" altLang="en-US" sz="1200" dirty="0">
                <a:latin typeface="-apple-system"/>
              </a:rPr>
              <a:t>如果输入数据来自片外存储器，操作字节比约为 </a:t>
            </a:r>
            <a:r>
              <a:rPr lang="en-US" altLang="zh-CN" sz="1200" dirty="0">
                <a:latin typeface="-apple-system"/>
              </a:rPr>
              <a:t>125/0.9≈138.9</a:t>
            </a:r>
          </a:p>
          <a:p>
            <a:pPr>
              <a:buFont typeface="Arial" panose="020B0604020202020204" pitchFamily="34" charset="0"/>
              <a:buChar char="•"/>
            </a:pPr>
            <a:r>
              <a:rPr lang="zh-CN" altLang="en-US" sz="1200" dirty="0">
                <a:latin typeface="-apple-system"/>
              </a:rPr>
              <a:t>如果输入数据来自片上存储器，操作字节比约为 </a:t>
            </a:r>
            <a:r>
              <a:rPr lang="en-US" altLang="zh-CN" sz="1200" dirty="0">
                <a:latin typeface="-apple-system"/>
              </a:rPr>
              <a:t>125/3.1≈40</a:t>
            </a:r>
          </a:p>
          <a:p>
            <a:r>
              <a:rPr lang="zh-CN" altLang="en-US" sz="1200" dirty="0">
                <a:latin typeface="-apple-system"/>
              </a:rPr>
              <a:t>对于 </a:t>
            </a:r>
            <a:r>
              <a:rPr lang="en-US" altLang="zh-CN" sz="1200" dirty="0">
                <a:latin typeface="-apple-system"/>
              </a:rPr>
              <a:t>FP16 </a:t>
            </a:r>
            <a:r>
              <a:rPr lang="zh-CN" altLang="en-US" sz="1200" dirty="0">
                <a:latin typeface="-apple-system"/>
              </a:rPr>
              <a:t>数据类型，</a:t>
            </a:r>
            <a:r>
              <a:rPr lang="en-US" altLang="zh-CN" sz="1200" dirty="0">
                <a:latin typeface="-apple-system"/>
              </a:rPr>
              <a:t>(M, K ,N) </a:t>
            </a:r>
            <a:r>
              <a:rPr lang="zh-CN" altLang="en-US" sz="1200" dirty="0">
                <a:latin typeface="-apple-system"/>
              </a:rPr>
              <a:t>形状的一个矩阵乘来说，算术强度为：</a:t>
            </a:r>
          </a:p>
          <a:p>
            <a:r>
              <a:rPr lang="en-US" altLang="zh-CN" sz="1200" dirty="0">
                <a:latin typeface="-apple-system"/>
              </a:rPr>
              <a:t>$$ \</a:t>
            </a:r>
            <a:r>
              <a:rPr lang="en-US" altLang="zh-CN" sz="1200" dirty="0" err="1">
                <a:latin typeface="-apple-system"/>
              </a:rPr>
              <a:t>frac</a:t>
            </a:r>
            <a:r>
              <a:rPr lang="en-US" altLang="zh-CN" sz="1200" dirty="0">
                <a:latin typeface="-apple-system"/>
              </a:rPr>
              <a:t>{2 \times M \times N \times K}{2\times (M \times K + K \times N + M \times N)}=\</a:t>
            </a:r>
            <a:r>
              <a:rPr lang="en-US" altLang="zh-CN" sz="1200" dirty="0" err="1">
                <a:latin typeface="-apple-system"/>
              </a:rPr>
              <a:t>frac</a:t>
            </a:r>
            <a:r>
              <a:rPr lang="en-US" altLang="zh-CN" sz="1200" dirty="0">
                <a:latin typeface="-apple-system"/>
              </a:rPr>
              <a:t>{M \times N \times K}{(M \times K + K \times N + M \times N)} $$ Model </a:t>
            </a:r>
            <a:r>
              <a:rPr lang="zh-CN" altLang="en-US" sz="1200" dirty="0">
                <a:latin typeface="-apple-system"/>
              </a:rPr>
              <a:t>当矩阵乘 </a:t>
            </a:r>
            <a:r>
              <a:rPr lang="en-US" altLang="zh-CN" sz="1200" dirty="0">
                <a:latin typeface="-apple-system"/>
              </a:rPr>
              <a:t>(M, K, N) </a:t>
            </a:r>
            <a:r>
              <a:rPr lang="zh-CN" altLang="en-US" sz="1200" dirty="0">
                <a:latin typeface="-apple-system"/>
              </a:rPr>
              <a:t>的值是 </a:t>
            </a:r>
            <a:r>
              <a:rPr lang="en-US" altLang="zh-CN" sz="1200" dirty="0">
                <a:latin typeface="-apple-system"/>
              </a:rPr>
              <a:t>(8192, 128, 8192) </a:t>
            </a:r>
            <a:r>
              <a:rPr lang="zh-CN" altLang="en-US" sz="1200" dirty="0">
                <a:latin typeface="-apple-system"/>
              </a:rPr>
              <a:t>时候，算术强度是 </a:t>
            </a:r>
            <a:r>
              <a:rPr lang="en-US" altLang="zh-CN" sz="1200" dirty="0">
                <a:latin typeface="-apple-system"/>
              </a:rPr>
              <a:t>124.1</a:t>
            </a:r>
            <a:r>
              <a:rPr lang="zh-CN" altLang="en-US" sz="1200" dirty="0">
                <a:latin typeface="-apple-system"/>
              </a:rPr>
              <a:t>，低于 </a:t>
            </a:r>
            <a:r>
              <a:rPr lang="en-US" altLang="zh-CN" sz="1200" dirty="0">
                <a:latin typeface="-apple-system"/>
              </a:rPr>
              <a:t>V100 </a:t>
            </a:r>
            <a:r>
              <a:rPr lang="zh-CN" altLang="en-US" sz="1200" dirty="0">
                <a:latin typeface="-apple-system"/>
              </a:rPr>
              <a:t>的操作字节比 </a:t>
            </a:r>
            <a:r>
              <a:rPr lang="en-US" altLang="zh-CN" sz="1200" dirty="0">
                <a:latin typeface="-apple-system"/>
              </a:rPr>
              <a:t>138.9</a:t>
            </a:r>
            <a:r>
              <a:rPr lang="zh-CN" altLang="en-US" sz="1200" dirty="0">
                <a:latin typeface="-apple-system"/>
              </a:rPr>
              <a:t>，该算子操作为内存受限型。</a:t>
            </a:r>
          </a:p>
          <a:p>
            <a:r>
              <a:rPr lang="zh-CN" altLang="en-US" sz="1200" dirty="0">
                <a:latin typeface="-apple-system"/>
              </a:rPr>
              <a:t>当矩阵乘 </a:t>
            </a:r>
            <a:r>
              <a:rPr lang="en-US" altLang="zh-CN" sz="1200" dirty="0">
                <a:latin typeface="-apple-system"/>
              </a:rPr>
              <a:t>(M, K, N) </a:t>
            </a:r>
            <a:r>
              <a:rPr lang="zh-CN" altLang="en-US" sz="1200" dirty="0">
                <a:latin typeface="-apple-system"/>
              </a:rPr>
              <a:t>的值是 </a:t>
            </a:r>
            <a:r>
              <a:rPr lang="en-US" altLang="zh-CN" sz="1200" dirty="0">
                <a:latin typeface="-apple-system"/>
              </a:rPr>
              <a:t>(8192, 8192, 8192) </a:t>
            </a:r>
            <a:r>
              <a:rPr lang="zh-CN" altLang="en-US" sz="1200" dirty="0">
                <a:latin typeface="-apple-system"/>
              </a:rPr>
              <a:t>时候，算术强度是 </a:t>
            </a:r>
            <a:r>
              <a:rPr lang="en-US" altLang="zh-CN" sz="1200" dirty="0">
                <a:latin typeface="-apple-system"/>
              </a:rPr>
              <a:t>2730</a:t>
            </a:r>
            <a:r>
              <a:rPr lang="zh-CN" altLang="en-US" sz="1200" dirty="0">
                <a:latin typeface="-apple-system"/>
              </a:rPr>
              <a:t>，远高于 </a:t>
            </a:r>
            <a:r>
              <a:rPr lang="en-US" altLang="zh-CN" sz="1200" dirty="0">
                <a:latin typeface="-apple-system"/>
              </a:rPr>
              <a:t>V100 </a:t>
            </a:r>
            <a:r>
              <a:rPr lang="zh-CN" altLang="en-US" sz="1200" dirty="0">
                <a:latin typeface="-apple-system"/>
              </a:rPr>
              <a:t>的操作字节比 </a:t>
            </a:r>
            <a:r>
              <a:rPr lang="en-US" altLang="zh-CN" sz="1200" dirty="0">
                <a:latin typeface="-apple-system"/>
              </a:rPr>
              <a:t>138.9</a:t>
            </a:r>
            <a:r>
              <a:rPr lang="zh-CN" altLang="en-US" sz="1200" dirty="0">
                <a:latin typeface="-apple-system"/>
              </a:rPr>
              <a:t>，该算子操作是计算受限型。</a:t>
            </a:r>
            <a:endParaRPr lang="zh-CN" altLang="en-US" sz="1200" b="0" i="0" dirty="0">
              <a:effectLst/>
              <a:latin typeface="-apple-system"/>
            </a:endParaRPr>
          </a:p>
        </p:txBody>
      </p:sp>
    </p:spTree>
    <p:extLst>
      <p:ext uri="{BB962C8B-B14F-4D97-AF65-F5344CB8AC3E}">
        <p14:creationId xmlns:p14="http://schemas.microsoft.com/office/powerpoint/2010/main" val="1301009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9534" y="4487333"/>
            <a:ext cx="10515600" cy="1845733"/>
          </a:xfrm>
        </p:spPr>
        <p:txBody>
          <a:bodyPr>
            <a:normAutofit/>
          </a:bodyPr>
          <a:lstStyle/>
          <a:p>
            <a:r>
              <a:rPr lang="en-US" altLang="zh-CN" sz="1400" dirty="0"/>
              <a:t>Step1, Step2</a:t>
            </a:r>
            <a:r>
              <a:rPr lang="zh-CN" altLang="en-US" sz="1400" dirty="0"/>
              <a:t>：当计算平台的资源没有限制，通过软件最大化配置任务负载或者数据并行策略，来达到最好的执行性能。这时候性能瓶颈在于</a:t>
            </a:r>
            <a:r>
              <a:rPr lang="zh-CN" altLang="en-US" sz="1400" dirty="0">
                <a:solidFill>
                  <a:srgbClr val="FF0000"/>
                </a:solidFill>
              </a:rPr>
              <a:t>软件调度策略</a:t>
            </a:r>
            <a:r>
              <a:rPr lang="zh-CN" altLang="en-US" sz="1400" dirty="0"/>
              <a:t>。</a:t>
            </a:r>
          </a:p>
          <a:p>
            <a:r>
              <a:rPr lang="en-US" altLang="zh-CN" sz="1400" dirty="0"/>
              <a:t>Step3, Step4</a:t>
            </a:r>
            <a:r>
              <a:rPr lang="zh-CN" altLang="en-US" sz="1400" dirty="0"/>
              <a:t>：由于固定的 </a:t>
            </a:r>
            <a:r>
              <a:rPr lang="en-US" altLang="zh-CN" sz="1400" dirty="0"/>
              <a:t>PE </a:t>
            </a:r>
            <a:r>
              <a:rPr lang="zh-CN" altLang="en-US" sz="1400" dirty="0"/>
              <a:t>维度或者 </a:t>
            </a:r>
            <a:r>
              <a:rPr lang="en-US" altLang="zh-CN" sz="1400" dirty="0"/>
              <a:t>size, </a:t>
            </a:r>
            <a:r>
              <a:rPr lang="zh-CN" altLang="en-US" sz="1400" dirty="0"/>
              <a:t>导致有的 </a:t>
            </a:r>
            <a:r>
              <a:rPr lang="en-US" altLang="zh-CN" sz="1400" dirty="0"/>
              <a:t>PE </a:t>
            </a:r>
            <a:r>
              <a:rPr lang="zh-CN" altLang="en-US" sz="1400" dirty="0"/>
              <a:t>在任务周期的不是 </a:t>
            </a:r>
            <a:r>
              <a:rPr lang="en-US" altLang="zh-CN" sz="1400" dirty="0"/>
              <a:t>100% </a:t>
            </a:r>
            <a:r>
              <a:rPr lang="zh-CN" altLang="en-US" sz="1400" dirty="0"/>
              <a:t>被激活。比如有 </a:t>
            </a:r>
            <a:r>
              <a:rPr lang="en-US" altLang="zh-CN" sz="1400" dirty="0"/>
              <a:t>7 </a:t>
            </a:r>
            <a:r>
              <a:rPr lang="zh-CN" altLang="en-US" sz="1400" dirty="0"/>
              <a:t>个计算任务，分给 </a:t>
            </a:r>
            <a:r>
              <a:rPr lang="en-US" altLang="zh-CN" sz="1400" dirty="0"/>
              <a:t>4 </a:t>
            </a:r>
            <a:r>
              <a:rPr lang="zh-CN" altLang="en-US" sz="1400" dirty="0"/>
              <a:t>个 </a:t>
            </a:r>
            <a:r>
              <a:rPr lang="en-US" altLang="zh-CN" sz="1400" dirty="0"/>
              <a:t>PE </a:t>
            </a:r>
            <a:r>
              <a:rPr lang="zh-CN" altLang="en-US" sz="1400" dirty="0"/>
              <a:t>执行，则需要 </a:t>
            </a:r>
            <a:r>
              <a:rPr lang="en-US" altLang="zh-CN" sz="1400" dirty="0"/>
              <a:t>2 </a:t>
            </a:r>
            <a:r>
              <a:rPr lang="zh-CN" altLang="en-US" sz="1400" dirty="0"/>
              <a:t>个 </a:t>
            </a:r>
            <a:r>
              <a:rPr lang="en-US" altLang="zh-CN" sz="1400" dirty="0"/>
              <a:t>cycle</a:t>
            </a:r>
            <a:r>
              <a:rPr lang="zh-CN" altLang="en-US" sz="1400" dirty="0"/>
              <a:t>，但是其中有个 </a:t>
            </a:r>
            <a:r>
              <a:rPr lang="en-US" altLang="zh-CN" sz="1400" dirty="0"/>
              <a:t>PE </a:t>
            </a:r>
            <a:r>
              <a:rPr lang="zh-CN" altLang="en-US" sz="1400" dirty="0"/>
              <a:t>的激活率是 </a:t>
            </a:r>
            <a:r>
              <a:rPr lang="en-US" altLang="zh-CN" sz="1400" dirty="0"/>
              <a:t>50%</a:t>
            </a:r>
            <a:r>
              <a:rPr lang="zh-CN" altLang="en-US" sz="1400" dirty="0"/>
              <a:t>，这种情况下的</a:t>
            </a:r>
            <a:r>
              <a:rPr lang="zh-CN" altLang="en-US" sz="1400" dirty="0">
                <a:solidFill>
                  <a:srgbClr val="FF0000"/>
                </a:solidFill>
              </a:rPr>
              <a:t>计算性能就没有达到峰值性能</a:t>
            </a:r>
            <a:r>
              <a:rPr lang="zh-CN" altLang="en-US" sz="1400" dirty="0"/>
              <a:t>。</a:t>
            </a:r>
          </a:p>
          <a:p>
            <a:r>
              <a:rPr lang="en-US" altLang="zh-CN" sz="1400" dirty="0"/>
              <a:t>Step5</a:t>
            </a:r>
            <a:r>
              <a:rPr lang="zh-CN" altLang="en-US" sz="1400" dirty="0"/>
              <a:t>：</a:t>
            </a:r>
            <a:r>
              <a:rPr lang="zh-CN" altLang="en-US" sz="1400" dirty="0">
                <a:solidFill>
                  <a:srgbClr val="FF0000"/>
                </a:solidFill>
              </a:rPr>
              <a:t>当到计算单元的</a:t>
            </a:r>
            <a:r>
              <a:rPr lang="zh-CN" altLang="en-US" sz="1400" b="1" dirty="0"/>
              <a:t>内存容量</a:t>
            </a:r>
            <a:r>
              <a:rPr lang="zh-CN" altLang="en-US" sz="1400" dirty="0">
                <a:solidFill>
                  <a:srgbClr val="FF0000"/>
                </a:solidFill>
              </a:rPr>
              <a:t>有限时候，即使计算所需的数据被很快的送到，也没有足够的地方存放，继而到达一个算力性能瓶颈。</a:t>
            </a:r>
          </a:p>
          <a:p>
            <a:r>
              <a:rPr lang="en-US" altLang="zh-CN" sz="1400" dirty="0"/>
              <a:t>Step6, Step7</a:t>
            </a:r>
            <a:r>
              <a:rPr lang="zh-CN" altLang="en-US" sz="1400" dirty="0"/>
              <a:t>：</a:t>
            </a:r>
            <a:r>
              <a:rPr lang="zh-CN" altLang="en-US" sz="1400" dirty="0">
                <a:solidFill>
                  <a:srgbClr val="FF0000"/>
                </a:solidFill>
              </a:rPr>
              <a:t>当计算平台自身提供的带宽有限</a:t>
            </a:r>
            <a:r>
              <a:rPr lang="zh-CN" altLang="en-US" sz="1400" dirty="0"/>
              <a:t>，即使算力很多，内存空间很多，实际的仿真性能也不能更高了。</a:t>
            </a:r>
          </a:p>
          <a:p>
            <a:pPr marL="0" indent="0">
              <a:buNone/>
            </a:pPr>
            <a:endParaRPr lang="zh-CN" altLang="en-US" sz="1400" dirty="0"/>
          </a:p>
        </p:txBody>
      </p:sp>
      <p:pic>
        <p:nvPicPr>
          <p:cNvPr id="1026" name="Picture 2" descr="https://github.com/chenzomi12/AIInfra/raw/main/01AIChip/01Foundation/images/04Metrics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76" y="236537"/>
            <a:ext cx="9344025"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324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128" y="118237"/>
            <a:ext cx="10515600" cy="430403"/>
          </a:xfrm>
        </p:spPr>
        <p:txBody>
          <a:bodyPr>
            <a:noAutofit/>
          </a:bodyPr>
          <a:lstStyle/>
          <a:p>
            <a:r>
              <a:rPr lang="zh-CN" altLang="en-US" sz="3200" b="1" dirty="0">
                <a:solidFill>
                  <a:srgbClr val="FF0000"/>
                </a:solidFill>
              </a:rPr>
              <a:t>矩阵乘的</a:t>
            </a:r>
            <a:r>
              <a:rPr lang="zh-CN" altLang="en-US" sz="3200" b="1" dirty="0" smtClean="0">
                <a:solidFill>
                  <a:srgbClr val="FF0000"/>
                </a:solidFill>
              </a:rPr>
              <a:t>库</a:t>
            </a:r>
            <a:endParaRPr lang="zh-CN" altLang="en-US" sz="3200" dirty="0">
              <a:solidFill>
                <a:srgbClr val="FF0000"/>
              </a:solidFill>
            </a:endParaRPr>
          </a:p>
        </p:txBody>
      </p:sp>
      <p:sp>
        <p:nvSpPr>
          <p:cNvPr id="3" name="内容占位符 2"/>
          <p:cNvSpPr>
            <a:spLocks noGrp="1"/>
          </p:cNvSpPr>
          <p:nvPr>
            <p:ph idx="1"/>
          </p:nvPr>
        </p:nvSpPr>
        <p:spPr>
          <a:xfrm>
            <a:off x="573024" y="874649"/>
            <a:ext cx="11826240" cy="1429639"/>
          </a:xfrm>
        </p:spPr>
        <p:txBody>
          <a:bodyPr>
            <a:normAutofit/>
          </a:bodyPr>
          <a:lstStyle/>
          <a:p>
            <a:r>
              <a:rPr lang="zh-CN" altLang="en-US" sz="1400" dirty="0"/>
              <a:t>矩阵乘作为 </a:t>
            </a:r>
            <a:r>
              <a:rPr lang="en-US" altLang="zh-CN" sz="1400" dirty="0"/>
              <a:t>AI </a:t>
            </a:r>
            <a:r>
              <a:rPr lang="zh-CN" altLang="en-US" sz="1400" dirty="0"/>
              <a:t>模型中的重要性能算子，</a:t>
            </a:r>
            <a:r>
              <a:rPr lang="en-US" altLang="zh-CN" sz="1400" dirty="0"/>
              <a:t>CPU </a:t>
            </a:r>
            <a:r>
              <a:rPr lang="zh-CN" altLang="en-US" sz="1400" dirty="0"/>
              <a:t>和 </a:t>
            </a:r>
            <a:r>
              <a:rPr lang="en-US" altLang="zh-CN" sz="1400" dirty="0"/>
              <a:t>GPU </a:t>
            </a:r>
            <a:r>
              <a:rPr lang="zh-CN" altLang="en-US" sz="1400" dirty="0"/>
              <a:t>的平台上都有专门对其进行优化实现的库函数。比如 </a:t>
            </a:r>
            <a:r>
              <a:rPr lang="en-US" altLang="zh-CN" sz="1400" dirty="0"/>
              <a:t>CPU </a:t>
            </a:r>
            <a:r>
              <a:rPr lang="zh-CN" altLang="en-US" sz="1400" dirty="0"/>
              <a:t>的 </a:t>
            </a:r>
            <a:r>
              <a:rPr lang="en-US" altLang="zh-CN" sz="1400" dirty="0" err="1"/>
              <a:t>OpenBLAS</a:t>
            </a:r>
            <a:r>
              <a:rPr lang="en-US" altLang="zh-CN" sz="1400" dirty="0"/>
              <a:t>, Intel MKL </a:t>
            </a:r>
            <a:r>
              <a:rPr lang="zh-CN" altLang="en-US" sz="1400" dirty="0"/>
              <a:t>等，</a:t>
            </a:r>
            <a:r>
              <a:rPr lang="en-US" altLang="zh-CN" sz="1400" dirty="0"/>
              <a:t>GPU </a:t>
            </a:r>
            <a:r>
              <a:rPr lang="zh-CN" altLang="en-US" sz="1400" dirty="0"/>
              <a:t>的 </a:t>
            </a:r>
            <a:r>
              <a:rPr lang="en-US" altLang="zh-CN" sz="1400" dirty="0" err="1"/>
              <a:t>cuBLAS</a:t>
            </a:r>
            <a:r>
              <a:rPr lang="en-US" altLang="zh-CN" sz="1400" dirty="0"/>
              <a:t>, </a:t>
            </a:r>
            <a:r>
              <a:rPr lang="en-US" altLang="zh-CN" sz="1400" dirty="0" err="1"/>
              <a:t>cuDNN</a:t>
            </a:r>
            <a:r>
              <a:rPr lang="en-US" altLang="zh-CN" sz="1400" dirty="0"/>
              <a:t> </a:t>
            </a:r>
            <a:r>
              <a:rPr lang="zh-CN" altLang="en-US" sz="1400" dirty="0"/>
              <a:t>等。实现的方法主要</a:t>
            </a:r>
            <a:r>
              <a:rPr lang="zh-CN" altLang="en-US" sz="1400" b="1" dirty="0">
                <a:solidFill>
                  <a:srgbClr val="FF0000"/>
                </a:solidFill>
              </a:rPr>
              <a:t>有 </a:t>
            </a:r>
            <a:r>
              <a:rPr lang="en-US" altLang="zh-CN" sz="1400" b="1" dirty="0">
                <a:solidFill>
                  <a:srgbClr val="FF0000"/>
                </a:solidFill>
              </a:rPr>
              <a:t>Loop </a:t>
            </a:r>
            <a:r>
              <a:rPr lang="zh-CN" altLang="en-US" sz="1400" b="1" dirty="0">
                <a:solidFill>
                  <a:srgbClr val="FF0000"/>
                </a:solidFill>
              </a:rPr>
              <a:t>循环优化 </a:t>
            </a:r>
            <a:r>
              <a:rPr lang="en-US" altLang="zh-CN" sz="1400" b="1" dirty="0">
                <a:solidFill>
                  <a:srgbClr val="FF0000"/>
                </a:solidFill>
              </a:rPr>
              <a:t>(Loop Tiling)</a:t>
            </a:r>
            <a:r>
              <a:rPr lang="zh-CN" altLang="en-US" sz="1400" b="1" dirty="0">
                <a:solidFill>
                  <a:srgbClr val="FF0000"/>
                </a:solidFill>
              </a:rPr>
              <a:t>和多级缓存 </a:t>
            </a:r>
            <a:r>
              <a:rPr lang="en-US" altLang="zh-CN" sz="1400" b="1" dirty="0">
                <a:solidFill>
                  <a:srgbClr val="FF0000"/>
                </a:solidFill>
              </a:rPr>
              <a:t>(Memory Hierarchy)</a:t>
            </a:r>
            <a:r>
              <a:rPr lang="zh-CN" altLang="en-US" sz="1400" dirty="0" smtClean="0"/>
              <a:t>。</a:t>
            </a:r>
            <a:r>
              <a:rPr lang="zh-CN" altLang="en-US" sz="1400" dirty="0"/>
              <a:t>其两者的实现逻辑大概分为如下 </a:t>
            </a:r>
            <a:r>
              <a:rPr lang="en-US" altLang="zh-CN" sz="1400" dirty="0"/>
              <a:t>2 </a:t>
            </a:r>
            <a:r>
              <a:rPr lang="zh-CN" altLang="en-US" sz="1400" dirty="0"/>
              <a:t>步，关于 </a:t>
            </a:r>
            <a:r>
              <a:rPr lang="en-US" altLang="zh-CN" sz="1400" dirty="0"/>
              <a:t>Kernel </a:t>
            </a:r>
            <a:r>
              <a:rPr lang="zh-CN" altLang="en-US" sz="1400" dirty="0"/>
              <a:t>实现优化的技术细节在</a:t>
            </a:r>
            <a:r>
              <a:rPr lang="en-US" altLang="zh-CN" sz="1400" dirty="0"/>
              <a:t>[</a:t>
            </a:r>
            <a:r>
              <a:rPr lang="zh-CN" altLang="en-US" sz="1400" dirty="0"/>
              <a:t>推理引擎</a:t>
            </a:r>
            <a:r>
              <a:rPr lang="en-US" altLang="zh-CN" sz="1400" dirty="0"/>
              <a:t>]</a:t>
            </a:r>
            <a:r>
              <a:rPr lang="zh-CN" altLang="en-US" sz="1400" dirty="0"/>
              <a:t>章节进一步展开</a:t>
            </a:r>
            <a:r>
              <a:rPr lang="zh-CN" altLang="en-US" sz="1400" dirty="0" smtClean="0"/>
              <a:t>。</a:t>
            </a:r>
            <a:endParaRPr lang="en-US" altLang="zh-CN" sz="1400" dirty="0" smtClean="0"/>
          </a:p>
          <a:p>
            <a:r>
              <a:rPr lang="en-US" altLang="zh-CN" sz="1400" dirty="0"/>
              <a:t>Lib </a:t>
            </a:r>
            <a:r>
              <a:rPr lang="zh-CN" altLang="en-US" sz="1400" dirty="0"/>
              <a:t>感知相乘矩阵的 </a:t>
            </a:r>
            <a:r>
              <a:rPr lang="en-US" altLang="zh-CN" sz="1400" dirty="0"/>
              <a:t>Shape</a:t>
            </a:r>
          </a:p>
          <a:p>
            <a:r>
              <a:rPr lang="zh-CN" altLang="en-US" sz="1400" dirty="0"/>
              <a:t>选择最优的 </a:t>
            </a:r>
            <a:r>
              <a:rPr lang="en-US" altLang="zh-CN" sz="1400" dirty="0"/>
              <a:t>Kernel </a:t>
            </a:r>
            <a:r>
              <a:rPr lang="zh-CN" altLang="en-US" sz="1400" dirty="0"/>
              <a:t>实现来</a:t>
            </a:r>
            <a:r>
              <a:rPr lang="zh-CN" altLang="en-US" sz="1400" dirty="0" smtClean="0"/>
              <a:t>执行</a:t>
            </a:r>
            <a:endParaRPr lang="zh-CN" altLang="en-US" sz="1400" dirty="0"/>
          </a:p>
        </p:txBody>
      </p:sp>
      <p:pic>
        <p:nvPicPr>
          <p:cNvPr id="2050" name="Picture 2" descr="https://github.com/chenzomi12/AIInfra/raw/main/01AIChip/01Foundation/images/05Matrix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86" y="2123317"/>
            <a:ext cx="5229812" cy="28292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570728" y="1688338"/>
            <a:ext cx="4121150" cy="2462213"/>
          </a:xfrm>
          <a:prstGeom prst="rect">
            <a:avLst/>
          </a:prstGeom>
        </p:spPr>
        <p:txBody>
          <a:bodyPr wrap="square">
            <a:spAutoFit/>
          </a:bodyPr>
          <a:lstStyle/>
          <a:p>
            <a:r>
              <a:rPr lang="zh-CN" altLang="en-US" sz="1400" dirty="0">
                <a:latin typeface="-apple-system"/>
              </a:rPr>
              <a:t>左边是共 </a:t>
            </a:r>
            <a:r>
              <a:rPr lang="en-US" altLang="zh-CN" sz="1400" dirty="0">
                <a:latin typeface="-apple-system"/>
              </a:rPr>
              <a:t>6 </a:t>
            </a:r>
            <a:r>
              <a:rPr lang="zh-CN" altLang="en-US" sz="1400" dirty="0">
                <a:latin typeface="-apple-system"/>
              </a:rPr>
              <a:t>级 </a:t>
            </a:r>
            <a:r>
              <a:rPr lang="en-US" altLang="zh-CN" sz="1400" dirty="0">
                <a:latin typeface="-apple-system"/>
              </a:rPr>
              <a:t>Loop </a:t>
            </a:r>
            <a:r>
              <a:rPr lang="zh-CN" altLang="en-US" sz="1400" dirty="0">
                <a:latin typeface="-apple-system"/>
              </a:rPr>
              <a:t>循环展开的伪代码，右边是 </a:t>
            </a:r>
            <a:r>
              <a:rPr lang="en-US" altLang="zh-CN" sz="1400" dirty="0">
                <a:latin typeface="-apple-system"/>
              </a:rPr>
              <a:t>Loop </a:t>
            </a:r>
            <a:r>
              <a:rPr lang="zh-CN" altLang="en-US" sz="1400" dirty="0">
                <a:latin typeface="-apple-system"/>
              </a:rPr>
              <a:t>对应多级存储的数据 </a:t>
            </a:r>
            <a:r>
              <a:rPr lang="en-US" altLang="zh-CN" sz="1400" dirty="0">
                <a:latin typeface="-apple-system"/>
              </a:rPr>
              <a:t>Tilling </a:t>
            </a:r>
            <a:r>
              <a:rPr lang="zh-CN" altLang="en-US" sz="1400" dirty="0">
                <a:latin typeface="-apple-system"/>
              </a:rPr>
              <a:t>和搬移过程，假设矩阵乘 </a:t>
            </a:r>
            <a:r>
              <a:rPr lang="en-US" altLang="zh-CN" sz="1400" dirty="0">
                <a:latin typeface="-apple-system"/>
              </a:rPr>
              <a:t>A,B,C </a:t>
            </a:r>
            <a:r>
              <a:rPr lang="zh-CN" altLang="en-US" sz="1400" dirty="0">
                <a:latin typeface="-apple-system"/>
              </a:rPr>
              <a:t>对应维度是</a:t>
            </a:r>
            <a:r>
              <a:rPr lang="en-US" altLang="zh-CN" sz="1400" dirty="0">
                <a:latin typeface="-apple-system"/>
              </a:rPr>
              <a:t>(m, k, n)</a:t>
            </a:r>
            <a:r>
              <a:rPr lang="zh-CN" altLang="en-US" sz="1400" dirty="0">
                <a:latin typeface="-apple-system"/>
              </a:rPr>
              <a:t>。</a:t>
            </a:r>
          </a:p>
          <a:p>
            <a:pPr>
              <a:buFont typeface="Arial" panose="020B0604020202020204" pitchFamily="34" charset="0"/>
              <a:buChar char="•"/>
            </a:pPr>
            <a:r>
              <a:rPr lang="en-US" altLang="zh-CN" sz="1400" dirty="0">
                <a:latin typeface="-apple-system"/>
              </a:rPr>
              <a:t>Loop5, Loop4, Loop3 </a:t>
            </a:r>
            <a:r>
              <a:rPr lang="zh-CN" altLang="en-US" sz="1400" dirty="0">
                <a:latin typeface="-apple-system"/>
              </a:rPr>
              <a:t>对应把矩阵在 </a:t>
            </a:r>
            <a:r>
              <a:rPr lang="en-US" altLang="zh-CN" sz="1400" dirty="0">
                <a:latin typeface="-apple-system"/>
              </a:rPr>
              <a:t>n, k, m </a:t>
            </a:r>
            <a:r>
              <a:rPr lang="zh-CN" altLang="en-US" sz="1400" dirty="0">
                <a:latin typeface="-apple-system"/>
              </a:rPr>
              <a:t>维度进行 </a:t>
            </a:r>
            <a:r>
              <a:rPr lang="en-US" altLang="zh-CN" sz="1400" dirty="0">
                <a:latin typeface="-apple-system"/>
              </a:rPr>
              <a:t>Tilling </a:t>
            </a:r>
            <a:r>
              <a:rPr lang="zh-CN" altLang="en-US" sz="1400" dirty="0">
                <a:latin typeface="-apple-system"/>
              </a:rPr>
              <a:t>的切分，</a:t>
            </a:r>
            <a:r>
              <a:rPr lang="en-US" altLang="zh-CN" sz="1400" dirty="0">
                <a:latin typeface="-apple-system"/>
              </a:rPr>
              <a:t>Tilling </a:t>
            </a:r>
            <a:r>
              <a:rPr lang="zh-CN" altLang="en-US" sz="1400" dirty="0">
                <a:latin typeface="-apple-system"/>
              </a:rPr>
              <a:t>后维度大小分别是 </a:t>
            </a:r>
            <a:r>
              <a:rPr lang="en-US" altLang="zh-CN" sz="1400" dirty="0" err="1">
                <a:latin typeface="-apple-system"/>
              </a:rPr>
              <a:t>nc</a:t>
            </a:r>
            <a:r>
              <a:rPr lang="en-US" altLang="zh-CN" sz="1400" dirty="0">
                <a:latin typeface="-apple-system"/>
              </a:rPr>
              <a:t>, kc, mc</a:t>
            </a:r>
            <a:r>
              <a:rPr lang="zh-CN" altLang="en-US" sz="1400" dirty="0">
                <a:latin typeface="-apple-system"/>
              </a:rPr>
              <a:t>。</a:t>
            </a:r>
          </a:p>
          <a:p>
            <a:pPr>
              <a:buFont typeface="Arial" panose="020B0604020202020204" pitchFamily="34" charset="0"/>
              <a:buChar char="•"/>
            </a:pPr>
            <a:r>
              <a:rPr lang="en-US" altLang="zh-CN" sz="1400" dirty="0">
                <a:latin typeface="-apple-system"/>
              </a:rPr>
              <a:t>Loop2, Loop1 </a:t>
            </a:r>
            <a:r>
              <a:rPr lang="zh-CN" altLang="en-US" sz="1400" dirty="0">
                <a:latin typeface="-apple-system"/>
              </a:rPr>
              <a:t>分别将 </a:t>
            </a:r>
            <a:r>
              <a:rPr lang="en-US" altLang="zh-CN" sz="1400" dirty="0">
                <a:latin typeface="-apple-system"/>
              </a:rPr>
              <a:t>Tilling </a:t>
            </a:r>
            <a:r>
              <a:rPr lang="zh-CN" altLang="en-US" sz="1400" dirty="0">
                <a:latin typeface="-apple-system"/>
              </a:rPr>
              <a:t>后的 </a:t>
            </a:r>
            <a:r>
              <a:rPr lang="en-US" altLang="zh-CN" sz="1400" dirty="0" err="1">
                <a:latin typeface="-apple-system"/>
              </a:rPr>
              <a:t>nc</a:t>
            </a:r>
            <a:r>
              <a:rPr lang="en-US" altLang="zh-CN" sz="1400" dirty="0">
                <a:latin typeface="-apple-system"/>
              </a:rPr>
              <a:t>, mc </a:t>
            </a:r>
            <a:r>
              <a:rPr lang="zh-CN" altLang="en-US" sz="1400" dirty="0">
                <a:latin typeface="-apple-system"/>
              </a:rPr>
              <a:t>维度再一次 </a:t>
            </a:r>
            <a:r>
              <a:rPr lang="en-US" altLang="zh-CN" sz="1400" dirty="0">
                <a:latin typeface="-apple-system"/>
              </a:rPr>
              <a:t>Tilling</a:t>
            </a:r>
            <a:r>
              <a:rPr lang="zh-CN" altLang="en-US" sz="1400" dirty="0">
                <a:latin typeface="-apple-system"/>
              </a:rPr>
              <a:t>，</a:t>
            </a:r>
            <a:r>
              <a:rPr lang="en-US" altLang="zh-CN" sz="1400" dirty="0">
                <a:latin typeface="-apple-system"/>
              </a:rPr>
              <a:t>Tilling </a:t>
            </a:r>
            <a:r>
              <a:rPr lang="zh-CN" altLang="en-US" sz="1400" dirty="0">
                <a:latin typeface="-apple-system"/>
              </a:rPr>
              <a:t>后维度大小分别是 </a:t>
            </a:r>
            <a:r>
              <a:rPr lang="en-US" altLang="zh-CN" sz="1400" dirty="0" err="1">
                <a:latin typeface="-apple-system"/>
              </a:rPr>
              <a:t>nr</a:t>
            </a:r>
            <a:r>
              <a:rPr lang="en-US" altLang="zh-CN" sz="1400" dirty="0">
                <a:latin typeface="-apple-system"/>
              </a:rPr>
              <a:t>, </a:t>
            </a:r>
            <a:r>
              <a:rPr lang="en-US" altLang="zh-CN" sz="1400" dirty="0" err="1">
                <a:latin typeface="-apple-system"/>
              </a:rPr>
              <a:t>mr</a:t>
            </a:r>
            <a:r>
              <a:rPr lang="zh-CN" altLang="en-US" sz="1400" dirty="0">
                <a:latin typeface="-apple-system"/>
              </a:rPr>
              <a:t>。</a:t>
            </a:r>
          </a:p>
          <a:p>
            <a:pPr>
              <a:buFont typeface="Arial" panose="020B0604020202020204" pitchFamily="34" charset="0"/>
              <a:buChar char="•"/>
            </a:pPr>
            <a:r>
              <a:rPr lang="en-US" altLang="zh-CN" sz="1400" dirty="0">
                <a:latin typeface="-apple-system"/>
              </a:rPr>
              <a:t>Loop0 </a:t>
            </a:r>
            <a:r>
              <a:rPr lang="zh-CN" altLang="en-US" sz="1400" dirty="0">
                <a:latin typeface="-apple-system"/>
              </a:rPr>
              <a:t>对 </a:t>
            </a:r>
            <a:r>
              <a:rPr lang="en-US" altLang="zh-CN" sz="1400" dirty="0">
                <a:latin typeface="-apple-system"/>
              </a:rPr>
              <a:t>kc </a:t>
            </a:r>
            <a:r>
              <a:rPr lang="zh-CN" altLang="en-US" sz="1400" dirty="0">
                <a:latin typeface="-apple-system"/>
              </a:rPr>
              <a:t>维度进行展开，实现累加求和的过程，得到</a:t>
            </a:r>
            <a:r>
              <a:rPr lang="en-US" altLang="zh-CN" sz="1400" dirty="0">
                <a:latin typeface="-apple-system"/>
              </a:rPr>
              <a:t>(</a:t>
            </a:r>
            <a:r>
              <a:rPr lang="en-US" altLang="zh-CN" sz="1400" dirty="0" err="1">
                <a:latin typeface="-apple-system"/>
              </a:rPr>
              <a:t>mr</a:t>
            </a:r>
            <a:r>
              <a:rPr lang="en-US" altLang="zh-CN" sz="1400" dirty="0">
                <a:latin typeface="-apple-system"/>
              </a:rPr>
              <a:t>, </a:t>
            </a:r>
            <a:r>
              <a:rPr lang="en-US" altLang="zh-CN" sz="1400" dirty="0" err="1">
                <a:latin typeface="-apple-system"/>
              </a:rPr>
              <a:t>nr</a:t>
            </a:r>
            <a:r>
              <a:rPr lang="en-US" altLang="zh-CN" sz="1400" dirty="0">
                <a:latin typeface="-apple-system"/>
              </a:rPr>
              <a:t>)</a:t>
            </a:r>
            <a:r>
              <a:rPr lang="zh-CN" altLang="en-US" sz="1400" dirty="0">
                <a:latin typeface="-apple-system"/>
              </a:rPr>
              <a:t>大小输出矩阵的部分和。</a:t>
            </a:r>
            <a:endParaRPr lang="zh-CN" altLang="en-US" sz="1400" b="0" i="0" dirty="0">
              <a:effectLst/>
              <a:latin typeface="-apple-system"/>
            </a:endParaRPr>
          </a:p>
        </p:txBody>
      </p:sp>
      <p:sp>
        <p:nvSpPr>
          <p:cNvPr id="5" name="矩形 4"/>
          <p:cNvSpPr/>
          <p:nvPr/>
        </p:nvSpPr>
        <p:spPr>
          <a:xfrm>
            <a:off x="3438144" y="5063689"/>
            <a:ext cx="6096000" cy="1384995"/>
          </a:xfrm>
          <a:prstGeom prst="rect">
            <a:avLst/>
          </a:prstGeom>
        </p:spPr>
        <p:txBody>
          <a:bodyPr>
            <a:spAutoFit/>
          </a:bodyPr>
          <a:lstStyle/>
          <a:p>
            <a:r>
              <a:rPr lang="zh-CN" altLang="en-US" sz="1200" dirty="0"/>
              <a:t>图中不同的颜色框指代了在不同存储层级上的数据计算，不同颜色块表示该块数据的存储位置。结合不同存储层级的内存空间和数据搬移带宽大小，将不同大小的 </a:t>
            </a:r>
            <a:r>
              <a:rPr lang="en-US" altLang="zh-CN" sz="1200" dirty="0"/>
              <a:t>A</a:t>
            </a:r>
            <a:r>
              <a:rPr lang="zh-CN" altLang="en-US" sz="1200" dirty="0"/>
              <a:t>，</a:t>
            </a:r>
            <a:r>
              <a:rPr lang="en-US" altLang="zh-CN" sz="1200" dirty="0"/>
              <a:t>B </a:t>
            </a:r>
            <a:r>
              <a:rPr lang="zh-CN" altLang="en-US" sz="1200" dirty="0"/>
              <a:t>矩阵的 </a:t>
            </a:r>
            <a:r>
              <a:rPr lang="en-US" altLang="zh-CN" sz="1200" dirty="0"/>
              <a:t>Tilling </a:t>
            </a:r>
            <a:r>
              <a:rPr lang="zh-CN" altLang="en-US" sz="1200" dirty="0"/>
              <a:t>块放在不同的存储层级上，可以平衡 </a:t>
            </a:r>
            <a:r>
              <a:rPr lang="en-US" altLang="zh-CN" sz="1200" dirty="0"/>
              <a:t>AI </a:t>
            </a:r>
            <a:r>
              <a:rPr lang="zh-CN" altLang="en-US" sz="1200" dirty="0"/>
              <a:t>芯片执行矩阵乘任务时的时间和空间开销，提升整体算力利用率。比如，对</a:t>
            </a:r>
            <a:r>
              <a:rPr lang="en-US" altLang="zh-CN" sz="1200" dirty="0"/>
              <a:t>(</a:t>
            </a:r>
            <a:r>
              <a:rPr lang="en-US" altLang="zh-CN" sz="1200" dirty="0" err="1"/>
              <a:t>mr</a:t>
            </a:r>
            <a:r>
              <a:rPr lang="en-US" altLang="zh-CN" sz="1200" dirty="0"/>
              <a:t>, </a:t>
            </a:r>
            <a:r>
              <a:rPr lang="en-US" altLang="zh-CN" sz="1200" dirty="0" err="1"/>
              <a:t>nr</a:t>
            </a:r>
            <a:r>
              <a:rPr lang="en-US" altLang="zh-CN" sz="1200" dirty="0"/>
              <a:t>)</a:t>
            </a:r>
            <a:r>
              <a:rPr lang="zh-CN" altLang="en-US" sz="1200" dirty="0"/>
              <a:t>的计算过程，通过将 </a:t>
            </a:r>
            <a:r>
              <a:rPr lang="en-US" altLang="zh-CN" sz="1200" dirty="0"/>
              <a:t>B </a:t>
            </a:r>
            <a:r>
              <a:rPr lang="zh-CN" altLang="en-US" sz="1200" dirty="0"/>
              <a:t>矩阵的</a:t>
            </a:r>
            <a:r>
              <a:rPr lang="en-US" altLang="zh-CN" sz="1200" dirty="0"/>
              <a:t>(kc</a:t>
            </a:r>
            <a:r>
              <a:rPr lang="zh-CN" altLang="en-US" sz="1200" dirty="0"/>
              <a:t>，</a:t>
            </a:r>
            <a:r>
              <a:rPr lang="en-US" altLang="zh-CN" sz="1200" dirty="0" err="1"/>
              <a:t>nr</a:t>
            </a:r>
            <a:r>
              <a:rPr lang="en-US" altLang="zh-CN" sz="1200" dirty="0"/>
              <a:t>)</a:t>
            </a:r>
            <a:r>
              <a:rPr lang="zh-CN" altLang="en-US" sz="1200" dirty="0"/>
              <a:t>加载 </a:t>
            </a:r>
            <a:r>
              <a:rPr lang="en-US" altLang="zh-CN" sz="1200" dirty="0"/>
              <a:t>1 </a:t>
            </a:r>
            <a:r>
              <a:rPr lang="zh-CN" altLang="en-US" sz="1200" dirty="0"/>
              <a:t>次到 </a:t>
            </a:r>
            <a:r>
              <a:rPr lang="en-US" altLang="zh-CN" sz="1200" dirty="0"/>
              <a:t>L1 cache </a:t>
            </a:r>
            <a:r>
              <a:rPr lang="zh-CN" altLang="en-US" sz="1200" dirty="0"/>
              <a:t>中，每次从 </a:t>
            </a:r>
            <a:r>
              <a:rPr lang="en-US" altLang="zh-CN" sz="1200" dirty="0"/>
              <a:t>L2 cache </a:t>
            </a:r>
            <a:r>
              <a:rPr lang="zh-CN" altLang="en-US" sz="1200" dirty="0"/>
              <a:t>加载 </a:t>
            </a:r>
            <a:r>
              <a:rPr lang="en-US" altLang="zh-CN" sz="1200" dirty="0"/>
              <a:t>A </a:t>
            </a:r>
            <a:r>
              <a:rPr lang="zh-CN" altLang="en-US" sz="1200" dirty="0"/>
              <a:t>矩阵的</a:t>
            </a:r>
            <a:r>
              <a:rPr lang="en-US" altLang="zh-CN" sz="1200" dirty="0"/>
              <a:t>(</a:t>
            </a:r>
            <a:r>
              <a:rPr lang="en-US" altLang="zh-CN" sz="1200" dirty="0" err="1"/>
              <a:t>mr</a:t>
            </a:r>
            <a:r>
              <a:rPr lang="en-US" altLang="zh-CN" sz="1200" dirty="0"/>
              <a:t>, kc)</a:t>
            </a:r>
            <a:r>
              <a:rPr lang="zh-CN" altLang="en-US" sz="1200" dirty="0"/>
              <a:t>大小到计算模块，进行计算，假设 </a:t>
            </a:r>
            <a:r>
              <a:rPr lang="en-US" altLang="zh-CN" sz="1200" dirty="0"/>
              <a:t>mc </a:t>
            </a:r>
            <a:r>
              <a:rPr lang="zh-CN" altLang="en-US" sz="1200" dirty="0"/>
              <a:t>切分了 </a:t>
            </a:r>
            <a:r>
              <a:rPr lang="en-US" altLang="zh-CN" sz="1200" dirty="0"/>
              <a:t>3 </a:t>
            </a:r>
            <a:r>
              <a:rPr lang="zh-CN" altLang="en-US" sz="1200" dirty="0"/>
              <a:t>个 </a:t>
            </a:r>
            <a:r>
              <a:rPr lang="en-US" altLang="zh-CN" sz="1200" dirty="0" err="1"/>
              <a:t>mr</a:t>
            </a:r>
            <a:r>
              <a:rPr lang="zh-CN" altLang="en-US" sz="1200" dirty="0"/>
              <a:t>，则 </a:t>
            </a:r>
            <a:r>
              <a:rPr lang="en-US" altLang="zh-CN" sz="1200" dirty="0"/>
              <a:t>B </a:t>
            </a:r>
            <a:r>
              <a:rPr lang="zh-CN" altLang="en-US" sz="1200" dirty="0"/>
              <a:t>矩阵的</a:t>
            </a:r>
            <a:r>
              <a:rPr lang="en-US" altLang="zh-CN" sz="1200" dirty="0"/>
              <a:t>(kc, </a:t>
            </a:r>
            <a:r>
              <a:rPr lang="en-US" altLang="zh-CN" sz="1200" dirty="0" err="1"/>
              <a:t>nr</a:t>
            </a:r>
            <a:r>
              <a:rPr lang="en-US" altLang="zh-CN" sz="1200" dirty="0"/>
              <a:t>)</a:t>
            </a:r>
            <a:r>
              <a:rPr lang="zh-CN" altLang="en-US" sz="1200" dirty="0"/>
              <a:t>就在 </a:t>
            </a:r>
            <a:r>
              <a:rPr lang="en-US" altLang="zh-CN" sz="1200" dirty="0"/>
              <a:t>L1 </a:t>
            </a:r>
            <a:r>
              <a:rPr lang="zh-CN" altLang="en-US" sz="1200" dirty="0"/>
              <a:t>中被重复利用了 </a:t>
            </a:r>
            <a:r>
              <a:rPr lang="en-US" altLang="zh-CN" sz="1200" dirty="0"/>
              <a:t>3 </a:t>
            </a:r>
            <a:r>
              <a:rPr lang="zh-CN" altLang="en-US" sz="1200" dirty="0"/>
              <a:t>次。这种用空间换时间或者用时间换空间的策略是进行算子性能优化的主要方向。</a:t>
            </a:r>
            <a:endParaRPr lang="zh-CN" altLang="en-US" sz="1000" b="0" i="0" dirty="0">
              <a:effectLst/>
              <a:latin typeface="-apple-system"/>
            </a:endParaRPr>
          </a:p>
        </p:txBody>
      </p:sp>
    </p:spTree>
    <p:extLst>
      <p:ext uri="{BB962C8B-B14F-4D97-AF65-F5344CB8AC3E}">
        <p14:creationId xmlns:p14="http://schemas.microsoft.com/office/powerpoint/2010/main" val="2314369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350" y="0"/>
            <a:ext cx="10515600" cy="1325563"/>
          </a:xfrm>
        </p:spPr>
        <p:txBody>
          <a:bodyPr>
            <a:normAutofit/>
          </a:bodyPr>
          <a:lstStyle/>
          <a:p>
            <a:r>
              <a:rPr lang="zh-CN" altLang="en-US" sz="2400" b="1" dirty="0"/>
              <a:t>矩阵乘的</a:t>
            </a:r>
            <a:r>
              <a:rPr lang="zh-CN" altLang="en-US" sz="2400" b="1" dirty="0" smtClean="0"/>
              <a:t>优化</a:t>
            </a:r>
            <a:endParaRPr lang="zh-CN" altLang="en-US" sz="2400" dirty="0"/>
          </a:p>
        </p:txBody>
      </p:sp>
      <p:sp>
        <p:nvSpPr>
          <p:cNvPr id="3" name="内容占位符 2"/>
          <p:cNvSpPr>
            <a:spLocks noGrp="1"/>
          </p:cNvSpPr>
          <p:nvPr>
            <p:ph idx="1"/>
          </p:nvPr>
        </p:nvSpPr>
        <p:spPr>
          <a:xfrm>
            <a:off x="196850" y="949325"/>
            <a:ext cx="11950700" cy="4351338"/>
          </a:xfrm>
        </p:spPr>
        <p:txBody>
          <a:bodyPr>
            <a:normAutofit fontScale="85000" lnSpcReduction="20000"/>
          </a:bodyPr>
          <a:lstStyle/>
          <a:p>
            <a:pPr>
              <a:lnSpc>
                <a:spcPct val="160000"/>
              </a:lnSpc>
            </a:pPr>
            <a:r>
              <a:rPr lang="zh-CN" altLang="en-US" sz="1400" dirty="0"/>
              <a:t>矩阵乘作为计算机科学领域的一个重要基础操作，有许多优化算法可以提高其效率。下面我们对常见的矩阵乘法优化算法做一个整体的归类总结</a:t>
            </a:r>
            <a:r>
              <a:rPr lang="zh-CN" altLang="en-US" sz="1400" dirty="0" smtClean="0"/>
              <a:t>。</a:t>
            </a:r>
            <a:endParaRPr lang="en-US" altLang="zh-CN" sz="1400" dirty="0" smtClean="0"/>
          </a:p>
          <a:p>
            <a:pPr>
              <a:lnSpc>
                <a:spcPct val="160000"/>
              </a:lnSpc>
            </a:pPr>
            <a:r>
              <a:rPr lang="zh-CN" altLang="en-US" sz="1400" dirty="0"/>
              <a:t>基本的循环优化：通过调整循环顺序、内存布局等手段，减少缓存未命中（</a:t>
            </a:r>
            <a:r>
              <a:rPr lang="en-US" altLang="zh-CN" sz="1400" dirty="0"/>
              <a:t>cache miss</a:t>
            </a:r>
            <a:r>
              <a:rPr lang="zh-CN" altLang="en-US" sz="1400" dirty="0"/>
              <a:t>）和数据依赖，提高缓存利用率，从而加速矩阵乘法运算。</a:t>
            </a:r>
          </a:p>
          <a:p>
            <a:pPr>
              <a:lnSpc>
                <a:spcPct val="160000"/>
              </a:lnSpc>
            </a:pPr>
            <a:r>
              <a:rPr lang="zh-CN" altLang="en-US" sz="1400" dirty="0"/>
              <a:t>分块矩阵乘法（</a:t>
            </a:r>
            <a:r>
              <a:rPr lang="en-US" altLang="zh-CN" sz="1400" dirty="0"/>
              <a:t>Blocked Matrix Multiplication</a:t>
            </a:r>
            <a:r>
              <a:rPr lang="zh-CN" altLang="en-US" sz="1400" dirty="0"/>
              <a:t>）：将大矩阵划分成小块，通过对小块矩阵进行乘法运算，降低了算法的时间复杂度，并能够更好地利用缓存。</a:t>
            </a:r>
          </a:p>
          <a:p>
            <a:pPr>
              <a:lnSpc>
                <a:spcPct val="160000"/>
              </a:lnSpc>
            </a:pPr>
            <a:r>
              <a:rPr lang="en-US" altLang="zh-CN" sz="1400" dirty="0"/>
              <a:t>SIMD </a:t>
            </a:r>
            <a:r>
              <a:rPr lang="zh-CN" altLang="en-US" sz="1400" dirty="0"/>
              <a:t>指令优化：利用单指令多数据（</a:t>
            </a:r>
            <a:r>
              <a:rPr lang="en-US" altLang="zh-CN" sz="1400" dirty="0"/>
              <a:t>SIMD</a:t>
            </a:r>
            <a:r>
              <a:rPr lang="zh-CN" altLang="en-US" sz="1400" dirty="0"/>
              <a:t>）指令集，如 </a:t>
            </a:r>
            <a:r>
              <a:rPr lang="en-US" altLang="zh-CN" sz="1400" dirty="0"/>
              <a:t>SSE</a:t>
            </a:r>
            <a:r>
              <a:rPr lang="zh-CN" altLang="en-US" sz="1400" dirty="0"/>
              <a:t>（</a:t>
            </a:r>
            <a:r>
              <a:rPr lang="en-US" altLang="zh-CN" sz="1400" dirty="0"/>
              <a:t>Streaming SIMD Extensions</a:t>
            </a:r>
            <a:r>
              <a:rPr lang="zh-CN" altLang="en-US" sz="1400" dirty="0"/>
              <a:t>）和 </a:t>
            </a:r>
            <a:r>
              <a:rPr lang="en-US" altLang="zh-CN" sz="1400" dirty="0"/>
              <a:t>AVX</a:t>
            </a:r>
            <a:r>
              <a:rPr lang="zh-CN" altLang="en-US" sz="1400" dirty="0"/>
              <a:t>（</a:t>
            </a:r>
            <a:r>
              <a:rPr lang="en-US" altLang="zh-CN" sz="1400" dirty="0"/>
              <a:t>Advanced Vector Extensions</a:t>
            </a:r>
            <a:r>
              <a:rPr lang="zh-CN" altLang="en-US" sz="1400" dirty="0"/>
              <a:t>），实现并行计算，同时处理多个数据，提高计算效率</a:t>
            </a:r>
            <a:r>
              <a:rPr lang="zh-CN" altLang="en-US" sz="1400" dirty="0" smtClean="0"/>
              <a:t>。</a:t>
            </a:r>
            <a:endParaRPr lang="en-US" altLang="zh-CN" sz="1400" dirty="0" smtClean="0"/>
          </a:p>
          <a:p>
            <a:pPr>
              <a:lnSpc>
                <a:spcPct val="160000"/>
              </a:lnSpc>
            </a:pPr>
            <a:r>
              <a:rPr lang="en-US" altLang="zh-CN" sz="1400" dirty="0"/>
              <a:t>SIMT </a:t>
            </a:r>
            <a:r>
              <a:rPr lang="zh-CN" altLang="en-US" sz="1400" dirty="0"/>
              <a:t>多线程并行化：利用多线程技术，将矩阵乘法任务分配给多个线程并行执行，充分利用多核处理器的计算能力。</a:t>
            </a:r>
          </a:p>
          <a:p>
            <a:pPr>
              <a:lnSpc>
                <a:spcPct val="160000"/>
              </a:lnSpc>
            </a:pPr>
            <a:r>
              <a:rPr lang="zh-CN" altLang="en-US" sz="1400" dirty="0"/>
              <a:t>算法改进：如 </a:t>
            </a:r>
            <a:r>
              <a:rPr lang="en-US" altLang="zh-CN" sz="1400" dirty="0"/>
              <a:t>Fast Fourier Transform </a:t>
            </a:r>
            <a:r>
              <a:rPr lang="zh-CN" altLang="en-US" sz="1400" dirty="0"/>
              <a:t>算法，</a:t>
            </a:r>
            <a:r>
              <a:rPr lang="en-US" altLang="zh-CN" sz="1400" dirty="0"/>
              <a:t>Strassen </a:t>
            </a:r>
            <a:r>
              <a:rPr lang="zh-CN" altLang="en-US" sz="1400" dirty="0"/>
              <a:t>算法、</a:t>
            </a:r>
            <a:r>
              <a:rPr lang="en-US" altLang="zh-CN" sz="1400" dirty="0"/>
              <a:t>Coppersmith-</a:t>
            </a:r>
            <a:r>
              <a:rPr lang="en-US" altLang="zh-CN" sz="1400" dirty="0" err="1"/>
              <a:t>Winograd</a:t>
            </a:r>
            <a:r>
              <a:rPr lang="en-US" altLang="zh-CN" sz="1400" dirty="0"/>
              <a:t> </a:t>
            </a:r>
            <a:r>
              <a:rPr lang="zh-CN" altLang="en-US" sz="1400" dirty="0"/>
              <a:t>算法等，通过矩阵分解和重新组合，降低了算法的时间复杂度，提高了计算效率</a:t>
            </a:r>
            <a:r>
              <a:rPr lang="zh-CN" altLang="en-US" sz="1400" dirty="0" smtClean="0"/>
              <a:t>。</a:t>
            </a:r>
            <a:endParaRPr lang="zh-CN" altLang="en-US" sz="1400" dirty="0"/>
          </a:p>
          <a:p>
            <a:pPr>
              <a:lnSpc>
                <a:spcPct val="160000"/>
              </a:lnSpc>
            </a:pPr>
            <a:r>
              <a:rPr lang="zh-CN" altLang="en-US" sz="1500" dirty="0"/>
              <a:t>些优化算法通常根据硬件平台、数据规模和计算需求选择不同的策略，以提高矩阵乘法运算的效率。在具体的 </a:t>
            </a:r>
            <a:r>
              <a:rPr lang="en-US" altLang="zh-CN" sz="1500" dirty="0"/>
              <a:t>AI </a:t>
            </a:r>
            <a:r>
              <a:rPr lang="zh-CN" altLang="en-US" sz="1500" dirty="0"/>
              <a:t>芯片或其它专用芯片里面，对矩阵乘的优化实现主要就是减少指令开销，可以表现为两个方面：</a:t>
            </a:r>
          </a:p>
          <a:p>
            <a:pPr>
              <a:lnSpc>
                <a:spcPct val="160000"/>
              </a:lnSpc>
            </a:pPr>
            <a:r>
              <a:rPr lang="zh-CN" altLang="en-US" sz="1500" dirty="0"/>
              <a:t>**让每个指令执行更多的 </a:t>
            </a:r>
            <a:r>
              <a:rPr lang="en-US" altLang="zh-CN" sz="1500" dirty="0"/>
              <a:t>MACs </a:t>
            </a:r>
            <a:r>
              <a:rPr lang="zh-CN" altLang="en-US" sz="1500" dirty="0"/>
              <a:t>计算。**比如 </a:t>
            </a:r>
            <a:r>
              <a:rPr lang="en-US" altLang="zh-CN" sz="1500" dirty="0"/>
              <a:t>CPU </a:t>
            </a:r>
            <a:r>
              <a:rPr lang="zh-CN" altLang="en-US" sz="1500" dirty="0"/>
              <a:t>上的 </a:t>
            </a:r>
            <a:r>
              <a:rPr lang="en-US" altLang="zh-CN" sz="1500" dirty="0"/>
              <a:t>SIMD/Vector </a:t>
            </a:r>
            <a:r>
              <a:rPr lang="zh-CN" altLang="en-US" sz="1500" dirty="0"/>
              <a:t>指令，</a:t>
            </a:r>
            <a:r>
              <a:rPr lang="en-US" altLang="zh-CN" sz="1500" dirty="0"/>
              <a:t>GPU </a:t>
            </a:r>
            <a:r>
              <a:rPr lang="zh-CN" altLang="en-US" sz="1500" dirty="0"/>
              <a:t>上的 </a:t>
            </a:r>
            <a:r>
              <a:rPr lang="en-US" altLang="zh-CN" sz="1500" dirty="0"/>
              <a:t>SIMT/Tensor </a:t>
            </a:r>
            <a:r>
              <a:rPr lang="zh-CN" altLang="en-US" sz="1500" dirty="0"/>
              <a:t>指令，</a:t>
            </a:r>
            <a:r>
              <a:rPr lang="en-US" altLang="zh-CN" sz="1500" dirty="0"/>
              <a:t>NPU </a:t>
            </a:r>
            <a:r>
              <a:rPr lang="zh-CN" altLang="en-US" sz="1500" dirty="0"/>
              <a:t>上 </a:t>
            </a:r>
            <a:r>
              <a:rPr lang="en-US" altLang="zh-CN" sz="1500" dirty="0"/>
              <a:t>SIMD/</a:t>
            </a:r>
            <a:r>
              <a:rPr lang="en-US" altLang="zh-CN" sz="1500" dirty="0" err="1"/>
              <a:t>Tensor,Vector</a:t>
            </a:r>
            <a:r>
              <a:rPr lang="en-US" altLang="zh-CN" sz="1500" dirty="0"/>
              <a:t> </a:t>
            </a:r>
            <a:r>
              <a:rPr lang="zh-CN" altLang="en-US" sz="1500" dirty="0"/>
              <a:t>指令的设计。</a:t>
            </a:r>
          </a:p>
          <a:p>
            <a:pPr>
              <a:lnSpc>
                <a:spcPct val="160000"/>
              </a:lnSpc>
            </a:pPr>
            <a:r>
              <a:rPr lang="zh-CN" altLang="en-US" sz="1500" dirty="0"/>
              <a:t>**在不增加内存带宽的前提下，单时钟周期内执行更多的 </a:t>
            </a:r>
            <a:r>
              <a:rPr lang="en-US" altLang="zh-CN" sz="1500" dirty="0"/>
              <a:t>MACs</a:t>
            </a:r>
            <a:r>
              <a:rPr lang="zh-CN" altLang="en-US" sz="1500" dirty="0"/>
              <a:t>。**比如英伟达的 </a:t>
            </a:r>
            <a:r>
              <a:rPr lang="en-US" altLang="zh-CN" sz="1500" dirty="0"/>
              <a:t>Tensor Core </a:t>
            </a:r>
            <a:r>
              <a:rPr lang="zh-CN" altLang="en-US" sz="1500" dirty="0"/>
              <a:t>中支持低比特计算的设计，对每个 </a:t>
            </a:r>
            <a:r>
              <a:rPr lang="en-US" altLang="zh-CN" sz="1500" dirty="0"/>
              <a:t>cycle </a:t>
            </a:r>
            <a:r>
              <a:rPr lang="zh-CN" altLang="en-US" sz="1500" dirty="0"/>
              <a:t>执行 </a:t>
            </a:r>
            <a:r>
              <a:rPr lang="en-US" altLang="zh-CN" sz="1500" dirty="0"/>
              <a:t>512bit </a:t>
            </a:r>
            <a:r>
              <a:rPr lang="zh-CN" altLang="en-US" sz="1500" dirty="0"/>
              <a:t>数据的带宽前提下，可以执行 </a:t>
            </a:r>
            <a:r>
              <a:rPr lang="en-US" altLang="zh-CN" sz="1500" dirty="0"/>
              <a:t>64 </a:t>
            </a:r>
            <a:r>
              <a:rPr lang="zh-CN" altLang="en-US" sz="1500" dirty="0"/>
              <a:t>个 </a:t>
            </a:r>
            <a:r>
              <a:rPr lang="en-US" altLang="zh-CN" sz="1500" dirty="0"/>
              <a:t>8bit </a:t>
            </a:r>
            <a:r>
              <a:rPr lang="zh-CN" altLang="en-US" sz="1500" dirty="0"/>
              <a:t>的 </a:t>
            </a:r>
            <a:r>
              <a:rPr lang="en-US" altLang="zh-CN" sz="1500" dirty="0"/>
              <a:t>MACs</a:t>
            </a:r>
            <a:r>
              <a:rPr lang="zh-CN" altLang="en-US" sz="1500" dirty="0"/>
              <a:t>，大于执行 </a:t>
            </a:r>
            <a:r>
              <a:rPr lang="en-US" altLang="zh-CN" sz="1500" dirty="0"/>
              <a:t>16 </a:t>
            </a:r>
            <a:r>
              <a:rPr lang="zh-CN" altLang="en-US" sz="1500" dirty="0"/>
              <a:t>个 </a:t>
            </a:r>
            <a:r>
              <a:rPr lang="en-US" altLang="zh-CN" sz="1500" dirty="0"/>
              <a:t>32bit </a:t>
            </a:r>
            <a:r>
              <a:rPr lang="zh-CN" altLang="en-US" sz="1500" dirty="0"/>
              <a:t>的 </a:t>
            </a:r>
            <a:r>
              <a:rPr lang="en-US" altLang="zh-CN" sz="1500" dirty="0"/>
              <a:t>MACs</a:t>
            </a:r>
            <a:r>
              <a:rPr lang="zh-CN" altLang="en-US" sz="1500" dirty="0"/>
              <a:t>。</a:t>
            </a:r>
          </a:p>
          <a:p>
            <a:pPr>
              <a:lnSpc>
                <a:spcPct val="160000"/>
              </a:lnSpc>
            </a:pPr>
            <a:endParaRPr lang="zh-CN" altLang="en-US" sz="600" dirty="0"/>
          </a:p>
        </p:txBody>
      </p:sp>
    </p:spTree>
    <p:extLst>
      <p:ext uri="{BB962C8B-B14F-4D97-AF65-F5344CB8AC3E}">
        <p14:creationId xmlns:p14="http://schemas.microsoft.com/office/powerpoint/2010/main" val="2298721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8826"/>
            <a:ext cx="10515600" cy="1325563"/>
          </a:xfrm>
        </p:spPr>
        <p:txBody>
          <a:bodyPr/>
          <a:lstStyle/>
          <a:p>
            <a:r>
              <a:rPr lang="zh-CN" altLang="en-US" dirty="0"/>
              <a:t>对于矩阵运算 计算体系思考</a:t>
            </a:r>
          </a:p>
        </p:txBody>
      </p:sp>
      <p:sp>
        <p:nvSpPr>
          <p:cNvPr id="3" name="内容占位符 2"/>
          <p:cNvSpPr>
            <a:spLocks noGrp="1"/>
          </p:cNvSpPr>
          <p:nvPr>
            <p:ph idx="1"/>
          </p:nvPr>
        </p:nvSpPr>
        <p:spPr>
          <a:xfrm>
            <a:off x="641430" y="1246999"/>
            <a:ext cx="10515600" cy="3220830"/>
          </a:xfrm>
        </p:spPr>
        <p:txBody>
          <a:bodyPr>
            <a:normAutofit/>
          </a:bodyPr>
          <a:lstStyle/>
          <a:p>
            <a:pPr marL="457200" indent="-457200">
              <a:buFont typeface="+mj-lt"/>
              <a:buAutoNum type="arabicPeriod"/>
            </a:pPr>
            <a:r>
              <a:rPr lang="zh-CN" altLang="en-US" sz="1200" b="1" dirty="0">
                <a:latin typeface="Gill Sans MT" panose="020B0502020104020203" pitchFamily="34" charset="0"/>
              </a:rPr>
              <a:t>软件 </a:t>
            </a:r>
            <a:r>
              <a:rPr lang="en-US" altLang="zh-CN" sz="1200" b="1" dirty="0">
                <a:latin typeface="Gill Sans MT" panose="020B0502020104020203" pitchFamily="34" charset="0"/>
              </a:rPr>
              <a:t>Software</a:t>
            </a:r>
          </a:p>
          <a:p>
            <a:pPr marL="694190" lvl="1" indent="-457200"/>
            <a:r>
              <a:rPr lang="zh-CN" altLang="en-US" sz="1200" dirty="0">
                <a:latin typeface="Gill Sans MT" panose="020B0502020104020203" pitchFamily="34" charset="0"/>
              </a:rPr>
              <a:t>减少没有必要的 </a:t>
            </a:r>
            <a:r>
              <a:rPr lang="en-US" altLang="zh-CN" sz="1200" dirty="0">
                <a:latin typeface="Gill Sans MT" panose="020B0502020104020203" pitchFamily="34" charset="0"/>
              </a:rPr>
              <a:t>MACs</a:t>
            </a:r>
            <a:r>
              <a:rPr lang="zh-CN" altLang="en-US" sz="1200" dirty="0">
                <a:latin typeface="Gill Sans MT" panose="020B0502020104020203" pitchFamily="34" charset="0"/>
              </a:rPr>
              <a:t>：使用其他代替算法</a:t>
            </a:r>
            <a:endParaRPr lang="en-US" altLang="zh-CN" sz="1200" dirty="0">
              <a:latin typeface="Gill Sans MT" panose="020B0502020104020203" pitchFamily="34" charset="0"/>
            </a:endParaRPr>
          </a:p>
          <a:p>
            <a:pPr marL="694190" lvl="1" indent="-457200"/>
            <a:r>
              <a:rPr lang="zh-CN" altLang="en-US" sz="1200" dirty="0">
                <a:latin typeface="Gill Sans MT" panose="020B0502020104020203" pitchFamily="34" charset="0"/>
              </a:rPr>
              <a:t>增加 </a:t>
            </a:r>
            <a:r>
              <a:rPr lang="en-US" altLang="zh-CN" sz="1200" dirty="0">
                <a:latin typeface="Gill Sans MT" panose="020B0502020104020203" pitchFamily="34" charset="0"/>
              </a:rPr>
              <a:t>PE</a:t>
            </a:r>
            <a:r>
              <a:rPr lang="zh-CN" altLang="en-US" sz="1200" dirty="0">
                <a:latin typeface="Gill Sans MT" panose="020B0502020104020203" pitchFamily="34" charset="0"/>
              </a:rPr>
              <a:t> 利用率：对</a:t>
            </a:r>
            <a:r>
              <a:rPr lang="en-US" altLang="zh-CN" sz="1200" dirty="0">
                <a:latin typeface="Gill Sans MT" panose="020B0502020104020203" pitchFamily="34" charset="0"/>
              </a:rPr>
              <a:t>kernel</a:t>
            </a:r>
            <a:r>
              <a:rPr lang="zh-CN" altLang="en-US" sz="1200" dirty="0">
                <a:latin typeface="Gill Sans MT" panose="020B0502020104020203" pitchFamily="34" charset="0"/>
              </a:rPr>
              <a:t>实现进行</a:t>
            </a:r>
            <a:r>
              <a:rPr lang="en-US" altLang="zh-CN" sz="1200" dirty="0">
                <a:latin typeface="Gill Sans MT" panose="020B0502020104020203" pitchFamily="34" charset="0"/>
              </a:rPr>
              <a:t>Loop</a:t>
            </a:r>
            <a:r>
              <a:rPr lang="zh-CN" altLang="en-US" sz="1200" dirty="0">
                <a:latin typeface="Gill Sans MT" panose="020B0502020104020203" pitchFamily="34" charset="0"/>
              </a:rPr>
              <a:t>优化和</a:t>
            </a:r>
            <a:r>
              <a:rPr lang="en-US" altLang="zh-CN" sz="1200" dirty="0">
                <a:latin typeface="Gill Sans MT" panose="020B0502020104020203" pitchFamily="34" charset="0"/>
              </a:rPr>
              <a:t>Memory</a:t>
            </a:r>
            <a:r>
              <a:rPr lang="zh-CN" altLang="en-US" sz="1200" dirty="0">
                <a:latin typeface="Gill Sans MT" panose="020B0502020104020203" pitchFamily="34" charset="0"/>
              </a:rPr>
              <a:t>优化</a:t>
            </a:r>
            <a:endParaRPr lang="en-US" altLang="zh-CN" sz="1200" dirty="0">
              <a:latin typeface="Gill Sans MT" panose="020B0502020104020203" pitchFamily="34" charset="0"/>
            </a:endParaRPr>
          </a:p>
          <a:p>
            <a:pPr marL="457200" indent="-457200">
              <a:buFont typeface="+mj-lt"/>
              <a:buAutoNum type="arabicPeriod"/>
            </a:pPr>
            <a:r>
              <a:rPr lang="zh-CN" altLang="en-US" sz="1200" b="1" dirty="0">
                <a:latin typeface="Gill Sans MT" panose="020B0502020104020203" pitchFamily="34" charset="0"/>
              </a:rPr>
              <a:t>硬件 </a:t>
            </a:r>
            <a:r>
              <a:rPr lang="en-US" altLang="zh-CN" sz="1200" b="1" dirty="0">
                <a:latin typeface="Gill Sans MT" panose="020B0502020104020203" pitchFamily="34" charset="0"/>
              </a:rPr>
              <a:t>Hardware</a:t>
            </a:r>
          </a:p>
          <a:p>
            <a:pPr marL="694190" lvl="1" indent="-457200"/>
            <a:r>
              <a:rPr lang="zh-CN" altLang="en-US" sz="1200" b="1" dirty="0">
                <a:latin typeface="Gill Sans MT" panose="020B0502020104020203" pitchFamily="34" charset="0"/>
              </a:rPr>
              <a:t>减少每次 </a:t>
            </a:r>
            <a:r>
              <a:rPr lang="en-US" altLang="zh-CN" sz="1200" b="1" dirty="0">
                <a:latin typeface="Gill Sans MT" panose="020B0502020104020203" pitchFamily="34" charset="0"/>
              </a:rPr>
              <a:t>MAC</a:t>
            </a:r>
            <a:r>
              <a:rPr lang="zh-CN" altLang="en-US" sz="1200" b="1" dirty="0">
                <a:latin typeface="Gill Sans MT" panose="020B0502020104020203" pitchFamily="34" charset="0"/>
              </a:rPr>
              <a:t> 计算的时间</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 </a:t>
            </a:r>
            <a:r>
              <a:rPr lang="en-US" altLang="zh-CN" sz="1200" dirty="0">
                <a:latin typeface="Gill Sans MT" panose="020B0502020104020203" pitchFamily="34" charset="0"/>
              </a:rPr>
              <a:t>PE</a:t>
            </a:r>
            <a:r>
              <a:rPr lang="zh-CN" altLang="en-US" sz="1200" dirty="0">
                <a:latin typeface="Gill Sans MT" panose="020B0502020104020203" pitchFamily="34" charset="0"/>
              </a:rPr>
              <a:t> 单元计算能力</a:t>
            </a:r>
            <a:endParaRPr lang="en-US" altLang="zh-CN" sz="1200" dirty="0">
              <a:latin typeface="Gill Sans MT" panose="020B0502020104020203" pitchFamily="34" charset="0"/>
            </a:endParaRPr>
          </a:p>
          <a:p>
            <a:pPr marL="694190" lvl="1" indent="-457200"/>
            <a:r>
              <a:rPr lang="zh-CN" altLang="en-US" sz="1200" b="1" dirty="0">
                <a:latin typeface="Gill Sans MT" panose="020B0502020104020203" pitchFamily="34" charset="0"/>
              </a:rPr>
              <a:t>增加 </a:t>
            </a:r>
            <a:r>
              <a:rPr lang="en-US" altLang="zh-CN" sz="1200" b="1" dirty="0">
                <a:latin typeface="Gill Sans MT" panose="020B0502020104020203" pitchFamily="34" charset="0"/>
              </a:rPr>
              <a:t>MACs</a:t>
            </a:r>
            <a:r>
              <a:rPr lang="zh-CN" altLang="en-US" sz="1200" b="1" dirty="0">
                <a:latin typeface="Gill Sans MT" panose="020B0502020104020203" pitchFamily="34" charset="0"/>
              </a:rPr>
              <a:t> 并行计算能力</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增加片内 </a:t>
            </a:r>
            <a:r>
              <a:rPr lang="en-US" altLang="zh-CN" sz="1200" dirty="0">
                <a:latin typeface="Gill Sans MT" panose="020B0502020104020203" pitchFamily="34" charset="0"/>
              </a:rPr>
              <a:t>PE</a:t>
            </a:r>
            <a:r>
              <a:rPr lang="zh-CN" altLang="en-US" sz="1200" dirty="0">
                <a:latin typeface="Gill Sans MT" panose="020B0502020104020203" pitchFamily="34" charset="0"/>
              </a:rPr>
              <a:t> 数量</a:t>
            </a:r>
            <a:endParaRPr lang="en-US" altLang="zh-CN" sz="1200" dirty="0">
              <a:latin typeface="Gill Sans MT" panose="020B0502020104020203" pitchFamily="34" charset="0"/>
            </a:endParaRPr>
          </a:p>
          <a:p>
            <a:pPr marL="1051790" lvl="2" indent="-457200"/>
            <a:r>
              <a:rPr lang="zh-CN" altLang="en-US" sz="1200" dirty="0">
                <a:latin typeface="Gill Sans MT" panose="020B0502020104020203" pitchFamily="34" charset="0"/>
              </a:rPr>
              <a:t>支持低</a:t>
            </a:r>
            <a:r>
              <a:rPr lang="en-US" altLang="zh-CN" sz="1200" dirty="0">
                <a:latin typeface="Gill Sans MT" panose="020B0502020104020203" pitchFamily="34" charset="0"/>
              </a:rPr>
              <a:t>bits</a:t>
            </a:r>
            <a:r>
              <a:rPr lang="zh-CN" altLang="en-US" sz="1200" dirty="0">
                <a:latin typeface="Gill Sans MT" panose="020B0502020104020203" pitchFamily="34" charset="0"/>
              </a:rPr>
              <a:t>数</a:t>
            </a:r>
            <a:r>
              <a:rPr lang="en-US" altLang="zh-CN" sz="1200" dirty="0">
                <a:latin typeface="Gill Sans MT" panose="020B0502020104020203" pitchFamily="34" charset="0"/>
              </a:rPr>
              <a:t>PE</a:t>
            </a:r>
            <a:r>
              <a:rPr lang="zh-CN" altLang="en-US" sz="1200" dirty="0">
                <a:latin typeface="Gill Sans MT" panose="020B0502020104020203" pitchFamily="34" charset="0"/>
              </a:rPr>
              <a:t>计算</a:t>
            </a:r>
            <a:endParaRPr lang="en-US" altLang="zh-CN" sz="1200" dirty="0">
              <a:latin typeface="Gill Sans MT" panose="020B0502020104020203" pitchFamily="34" charset="0"/>
            </a:endParaRPr>
          </a:p>
          <a:p>
            <a:pPr marL="694190" lvl="1" indent="-457200"/>
            <a:r>
              <a:rPr lang="zh-CN" altLang="en-US" sz="1200" b="1" dirty="0">
                <a:latin typeface="Gill Sans MT" panose="020B0502020104020203" pitchFamily="34" charset="0"/>
              </a:rPr>
              <a:t>增加 </a:t>
            </a:r>
            <a:r>
              <a:rPr lang="en-US" altLang="zh-CN" sz="1200" b="1" dirty="0">
                <a:latin typeface="Gill Sans MT" panose="020B0502020104020203" pitchFamily="34" charset="0"/>
              </a:rPr>
              <a:t>PE</a:t>
            </a:r>
            <a:r>
              <a:rPr lang="zh-CN" altLang="en-US" sz="1200" b="1" dirty="0">
                <a:latin typeface="Gill Sans MT" panose="020B0502020104020203" pitchFamily="34" charset="0"/>
              </a:rPr>
              <a:t> 利用率</a:t>
            </a:r>
            <a:endParaRPr lang="en-US" altLang="zh-CN" sz="1200" b="1" dirty="0">
              <a:latin typeface="Gill Sans MT" panose="020B0502020104020203" pitchFamily="34" charset="0"/>
            </a:endParaRPr>
          </a:p>
          <a:p>
            <a:pPr marL="1051790" lvl="2" indent="-457200"/>
            <a:r>
              <a:rPr lang="zh-CN" altLang="en-US" sz="1200" dirty="0">
                <a:latin typeface="Gill Sans MT" panose="020B0502020104020203" pitchFamily="34" charset="0"/>
              </a:rPr>
              <a:t>增加片内 </a:t>
            </a:r>
            <a:r>
              <a:rPr lang="en-US" altLang="zh-CN" sz="1200" dirty="0">
                <a:latin typeface="Gill Sans MT" panose="020B0502020104020203" pitchFamily="34" charset="0"/>
              </a:rPr>
              <a:t>Cache</a:t>
            </a:r>
          </a:p>
          <a:p>
            <a:pPr marL="1051790" lvl="2" indent="-457200"/>
            <a:r>
              <a:rPr lang="zh-CN" altLang="en-US" sz="1200" dirty="0">
                <a:latin typeface="Gill Sans MT" panose="020B0502020104020203" pitchFamily="34" charset="0"/>
              </a:rPr>
              <a:t>额外的内存带宽</a:t>
            </a:r>
          </a:p>
          <a:p>
            <a:endParaRPr lang="zh-CN" altLang="en-US" sz="1200" dirty="0"/>
          </a:p>
        </p:txBody>
      </p:sp>
      <p:sp>
        <p:nvSpPr>
          <p:cNvPr id="4" name="内容占位符 2"/>
          <p:cNvSpPr txBox="1">
            <a:spLocks/>
          </p:cNvSpPr>
          <p:nvPr/>
        </p:nvSpPr>
        <p:spPr>
          <a:xfrm>
            <a:off x="397398" y="4097439"/>
            <a:ext cx="11794602" cy="304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mtClean="0"/>
              <a:t>AI </a:t>
            </a:r>
            <a:r>
              <a:rPr lang="zh-CN" altLang="en-US" sz="2000" smtClean="0"/>
              <a:t>模型的矩阵乘运算通过优化内存搬移和计算密度来提升芯片性能，涉及卷积到矩阵乘的转换及分块处理。</a:t>
            </a:r>
          </a:p>
          <a:p>
            <a:r>
              <a:rPr lang="zh-CN" altLang="en-US" sz="2000" smtClean="0"/>
              <a:t>矩阵乘的优化在软件层面包括减少 </a:t>
            </a:r>
            <a:r>
              <a:rPr lang="en-US" altLang="zh-CN" sz="2000" smtClean="0"/>
              <a:t>MACs</a:t>
            </a:r>
            <a:r>
              <a:rPr lang="zh-CN" altLang="en-US" sz="2000" smtClean="0"/>
              <a:t>、循环优化和内存优化，硬件层面则涉及提高 </a:t>
            </a:r>
            <a:r>
              <a:rPr lang="en-US" altLang="zh-CN" sz="2000" smtClean="0"/>
              <a:t>PE </a:t>
            </a:r>
            <a:r>
              <a:rPr lang="zh-CN" altLang="en-US" sz="2000" smtClean="0"/>
              <a:t>运算速度、增加并行计算能力和提升 </a:t>
            </a:r>
            <a:r>
              <a:rPr lang="en-US" altLang="zh-CN" sz="2000" smtClean="0"/>
              <a:t>PE </a:t>
            </a:r>
            <a:r>
              <a:rPr lang="zh-CN" altLang="en-US" sz="2000" smtClean="0"/>
              <a:t>利用率。</a:t>
            </a:r>
          </a:p>
          <a:p>
            <a:r>
              <a:rPr lang="zh-CN" altLang="en-US" sz="2000" smtClean="0"/>
              <a:t>专用数学库如 </a:t>
            </a:r>
            <a:r>
              <a:rPr lang="en-US" altLang="zh-CN" sz="2000" smtClean="0"/>
              <a:t>OpenBLAS</a:t>
            </a:r>
            <a:r>
              <a:rPr lang="zh-CN" altLang="en-US" sz="2000" smtClean="0"/>
              <a:t>、</a:t>
            </a:r>
            <a:r>
              <a:rPr lang="en-US" altLang="zh-CN" sz="2000" smtClean="0"/>
              <a:t>Intel MKL</a:t>
            </a:r>
            <a:r>
              <a:rPr lang="zh-CN" altLang="en-US" sz="2000" smtClean="0"/>
              <a:t>、</a:t>
            </a:r>
            <a:r>
              <a:rPr lang="en-US" altLang="zh-CN" sz="2000" smtClean="0"/>
              <a:t>cuBLAS </a:t>
            </a:r>
            <a:r>
              <a:rPr lang="zh-CN" altLang="en-US" sz="2000" smtClean="0"/>
              <a:t>和 </a:t>
            </a:r>
            <a:r>
              <a:rPr lang="en-US" altLang="zh-CN" sz="2000" smtClean="0"/>
              <a:t>cuDNN </a:t>
            </a:r>
            <a:r>
              <a:rPr lang="zh-CN" altLang="en-US" sz="2000" smtClean="0"/>
              <a:t>通过循环优化和多级缓存管理来提升矩阵乘性能。</a:t>
            </a:r>
          </a:p>
          <a:p>
            <a:r>
              <a:rPr lang="zh-CN" altLang="en-US" sz="2000" smtClean="0"/>
              <a:t>高效的矩阵乘法优化算法，如 </a:t>
            </a:r>
            <a:r>
              <a:rPr lang="en-US" altLang="zh-CN" sz="2000" smtClean="0"/>
              <a:t>Blocked Matrix Multiplication </a:t>
            </a:r>
            <a:r>
              <a:rPr lang="zh-CN" altLang="en-US" sz="2000" smtClean="0"/>
              <a:t>和 </a:t>
            </a:r>
            <a:r>
              <a:rPr lang="en-US" altLang="zh-CN" sz="2000" smtClean="0"/>
              <a:t>SIMD/SIMT </a:t>
            </a:r>
            <a:r>
              <a:rPr lang="zh-CN" altLang="en-US" sz="2000" smtClean="0"/>
              <a:t>技术，以及硬件上的 </a:t>
            </a:r>
            <a:r>
              <a:rPr lang="en-US" altLang="zh-CN" sz="2000" smtClean="0"/>
              <a:t>Tensor Core </a:t>
            </a:r>
            <a:r>
              <a:rPr lang="zh-CN" altLang="en-US" sz="2000" smtClean="0"/>
              <a:t>设计，共同作用于提升 </a:t>
            </a:r>
            <a:r>
              <a:rPr lang="en-US" altLang="zh-CN" sz="2000" smtClean="0"/>
              <a:t>AI </a:t>
            </a:r>
            <a:r>
              <a:rPr lang="zh-CN" altLang="en-US" sz="2000" smtClean="0"/>
              <a:t>芯片的计算效率</a:t>
            </a:r>
            <a:br>
              <a:rPr lang="zh-CN" altLang="en-US" sz="2000" smtClean="0"/>
            </a:br>
            <a:endParaRPr lang="zh-CN" altLang="en-US" sz="2000" dirty="0"/>
          </a:p>
        </p:txBody>
      </p:sp>
    </p:spTree>
    <p:extLst>
      <p:ext uri="{BB962C8B-B14F-4D97-AF65-F5344CB8AC3E}">
        <p14:creationId xmlns:p14="http://schemas.microsoft.com/office/powerpoint/2010/main" val="216660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推理引擎架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9537"/>
            <a:ext cx="10287000" cy="713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53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8345" y="254644"/>
            <a:ext cx="11794602" cy="3044142"/>
          </a:xfrm>
        </p:spPr>
        <p:txBody>
          <a:bodyPr>
            <a:normAutofit/>
          </a:bodyPr>
          <a:lstStyle/>
          <a:p>
            <a:r>
              <a:rPr lang="en-US" altLang="zh-CN" sz="2000" dirty="0"/>
              <a:t>AI </a:t>
            </a:r>
            <a:r>
              <a:rPr lang="zh-CN" altLang="en-US" sz="2000" dirty="0"/>
              <a:t>模型的矩阵乘运算通过优化内存搬移和计算密度来提升芯片性能，涉及卷积到矩阵乘的转换及分块处理。</a:t>
            </a:r>
          </a:p>
          <a:p>
            <a:r>
              <a:rPr lang="zh-CN" altLang="en-US" sz="2000" dirty="0"/>
              <a:t>矩阵乘的优化在软件层面包括减少 </a:t>
            </a:r>
            <a:r>
              <a:rPr lang="en-US" altLang="zh-CN" sz="2000" dirty="0"/>
              <a:t>MACs</a:t>
            </a:r>
            <a:r>
              <a:rPr lang="zh-CN" altLang="en-US" sz="2000" dirty="0"/>
              <a:t>、循环优化和内存优化，硬件层面则涉及提高 </a:t>
            </a:r>
            <a:r>
              <a:rPr lang="en-US" altLang="zh-CN" sz="2000" dirty="0"/>
              <a:t>PE </a:t>
            </a:r>
            <a:r>
              <a:rPr lang="zh-CN" altLang="en-US" sz="2000" dirty="0"/>
              <a:t>运算速度、增加并行计算能力和提升 </a:t>
            </a:r>
            <a:r>
              <a:rPr lang="en-US" altLang="zh-CN" sz="2000" dirty="0"/>
              <a:t>PE </a:t>
            </a:r>
            <a:r>
              <a:rPr lang="zh-CN" altLang="en-US" sz="2000" dirty="0"/>
              <a:t>利用率。</a:t>
            </a:r>
          </a:p>
          <a:p>
            <a:r>
              <a:rPr lang="zh-CN" altLang="en-US" sz="2000" dirty="0" smtClean="0"/>
              <a:t>专用</a:t>
            </a:r>
            <a:r>
              <a:rPr lang="zh-CN" altLang="en-US" sz="2000" dirty="0"/>
              <a:t>数学库如 </a:t>
            </a:r>
            <a:r>
              <a:rPr lang="en-US" altLang="zh-CN" sz="2000" dirty="0" err="1"/>
              <a:t>OpenBLAS</a:t>
            </a:r>
            <a:r>
              <a:rPr lang="zh-CN" altLang="en-US" sz="2000" dirty="0"/>
              <a:t>、</a:t>
            </a:r>
            <a:r>
              <a:rPr lang="en-US" altLang="zh-CN" sz="2000" dirty="0"/>
              <a:t>Intel MKL</a:t>
            </a:r>
            <a:r>
              <a:rPr lang="zh-CN" altLang="en-US" sz="2000" dirty="0"/>
              <a:t>、</a:t>
            </a:r>
            <a:r>
              <a:rPr lang="en-US" altLang="zh-CN" sz="2000" dirty="0" err="1"/>
              <a:t>cuBLAS</a:t>
            </a:r>
            <a:r>
              <a:rPr lang="en-US" altLang="zh-CN" sz="2000" dirty="0"/>
              <a:t> </a:t>
            </a:r>
            <a:r>
              <a:rPr lang="zh-CN" altLang="en-US" sz="2000" dirty="0"/>
              <a:t>和 </a:t>
            </a:r>
            <a:r>
              <a:rPr lang="en-US" altLang="zh-CN" sz="2000" dirty="0" err="1"/>
              <a:t>cuDNN</a:t>
            </a:r>
            <a:r>
              <a:rPr lang="en-US" altLang="zh-CN" sz="2000" dirty="0"/>
              <a:t> </a:t>
            </a:r>
            <a:r>
              <a:rPr lang="zh-CN" altLang="en-US" sz="2000" dirty="0"/>
              <a:t>通过循环优化和多级缓存管理来提升矩阵乘性能。</a:t>
            </a:r>
          </a:p>
          <a:p>
            <a:r>
              <a:rPr lang="zh-CN" altLang="en-US" sz="2000" dirty="0"/>
              <a:t>高效的矩阵乘法优化算法，如 </a:t>
            </a:r>
            <a:r>
              <a:rPr lang="en-US" altLang="zh-CN" sz="2000" dirty="0"/>
              <a:t>Blocked Matrix Multiplication </a:t>
            </a:r>
            <a:r>
              <a:rPr lang="zh-CN" altLang="en-US" sz="2000" dirty="0"/>
              <a:t>和 </a:t>
            </a:r>
            <a:r>
              <a:rPr lang="en-US" altLang="zh-CN" sz="2000" dirty="0"/>
              <a:t>SIMD/SIMT </a:t>
            </a:r>
            <a:r>
              <a:rPr lang="zh-CN" altLang="en-US" sz="2000" dirty="0"/>
              <a:t>技术，以及硬件上的 </a:t>
            </a:r>
            <a:r>
              <a:rPr lang="en-US" altLang="zh-CN" sz="2000" dirty="0"/>
              <a:t>Tensor Core </a:t>
            </a:r>
            <a:r>
              <a:rPr lang="zh-CN" altLang="en-US" sz="2000" dirty="0"/>
              <a:t>设计，共同作用于提升 </a:t>
            </a:r>
            <a:r>
              <a:rPr lang="en-US" altLang="zh-CN" sz="2000" dirty="0"/>
              <a:t>AI </a:t>
            </a:r>
            <a:r>
              <a:rPr lang="zh-CN" altLang="en-US" sz="2000" dirty="0"/>
              <a:t>芯片的</a:t>
            </a:r>
            <a:r>
              <a:rPr lang="zh-CN" altLang="en-US" sz="2000" dirty="0" smtClean="0"/>
              <a:t>计算效率</a:t>
            </a:r>
            <a:r>
              <a:rPr lang="zh-CN" altLang="en-US" sz="2000" dirty="0"/>
              <a:t/>
            </a:r>
            <a:br>
              <a:rPr lang="zh-CN" altLang="en-US" sz="2000" dirty="0"/>
            </a:br>
            <a:endParaRPr lang="zh-CN" altLang="en-US" sz="2000" dirty="0"/>
          </a:p>
        </p:txBody>
      </p:sp>
    </p:spTree>
    <p:extLst>
      <p:ext uri="{BB962C8B-B14F-4D97-AF65-F5344CB8AC3E}">
        <p14:creationId xmlns:p14="http://schemas.microsoft.com/office/powerpoint/2010/main" val="561446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84545" y="278636"/>
            <a:ext cx="4724400" cy="5467350"/>
          </a:xfrm>
          <a:prstGeom prst="rect">
            <a:avLst/>
          </a:prstGeom>
        </p:spPr>
      </p:pic>
      <p:sp>
        <p:nvSpPr>
          <p:cNvPr id="6" name="矩形 5"/>
          <p:cNvSpPr/>
          <p:nvPr/>
        </p:nvSpPr>
        <p:spPr>
          <a:xfrm>
            <a:off x="5102352" y="186166"/>
            <a:ext cx="6931152" cy="6355586"/>
          </a:xfrm>
          <a:prstGeom prst="rect">
            <a:avLst/>
          </a:prstGeom>
        </p:spPr>
        <p:txBody>
          <a:bodyPr wrap="square">
            <a:spAutoFit/>
          </a:bodyPr>
          <a:lstStyle/>
          <a:p>
            <a:r>
              <a:rPr lang="zh-CN" altLang="en-US" sz="1100" dirty="0" smtClean="0">
                <a:solidFill>
                  <a:srgbClr val="333333"/>
                </a:solidFill>
                <a:latin typeface="PingFang SC"/>
              </a:rPr>
              <a:t>以下</a:t>
            </a:r>
            <a:r>
              <a:rPr lang="zh-CN" altLang="en-US" sz="1100" dirty="0">
                <a:solidFill>
                  <a:srgbClr val="333333"/>
                </a:solidFill>
                <a:latin typeface="PingFang SC"/>
              </a:rPr>
              <a:t>是各个组件及其相互关系的讲解：</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RAM</a:t>
            </a:r>
            <a:r>
              <a:rPr lang="zh-CN" altLang="en-US" sz="1100" b="1" dirty="0">
                <a:solidFill>
                  <a:srgbClr val="333333"/>
                </a:solidFill>
                <a:latin typeface="PingFang SC"/>
              </a:rPr>
              <a:t>（随机存取存储器）</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这是主存储器，用于存储数据和指令。</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系统时钟（</a:t>
            </a:r>
            <a:r>
              <a:rPr lang="en-US" altLang="zh-CN" sz="1100" b="1" dirty="0">
                <a:solidFill>
                  <a:srgbClr val="333333"/>
                </a:solidFill>
                <a:latin typeface="PingFang SC"/>
              </a:rPr>
              <a:t>System Clock</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提供系统同步的时钟信号，控制各个组件的操作时序。</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CPU</a:t>
            </a:r>
            <a:r>
              <a:rPr lang="zh-CN" altLang="en-US" sz="1100" b="1" dirty="0">
                <a:solidFill>
                  <a:srgbClr val="333333"/>
                </a:solidFill>
                <a:latin typeface="PingFang SC"/>
              </a:rPr>
              <a:t>时钟（</a:t>
            </a:r>
            <a:r>
              <a:rPr lang="en-US" altLang="zh-CN" sz="1100" b="1" dirty="0">
                <a:solidFill>
                  <a:srgbClr val="333333"/>
                </a:solidFill>
                <a:latin typeface="PingFang SC"/>
              </a:rPr>
              <a:t>CPU Clock</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提供给</a:t>
            </a:r>
            <a:r>
              <a:rPr lang="en-US" altLang="zh-CN" sz="1100" dirty="0">
                <a:solidFill>
                  <a:srgbClr val="333333"/>
                </a:solidFill>
                <a:latin typeface="PingFang SC"/>
              </a:rPr>
              <a:t>CPU</a:t>
            </a:r>
            <a:r>
              <a:rPr lang="zh-CN" altLang="en-US" sz="1100" dirty="0">
                <a:solidFill>
                  <a:srgbClr val="333333"/>
                </a:solidFill>
                <a:latin typeface="PingFang SC"/>
              </a:rPr>
              <a:t>的时钟信号，用于同步</a:t>
            </a:r>
            <a:r>
              <a:rPr lang="en-US" altLang="zh-CN" sz="1100" dirty="0">
                <a:solidFill>
                  <a:srgbClr val="333333"/>
                </a:solidFill>
                <a:latin typeface="PingFang SC"/>
              </a:rPr>
              <a:t>CPU</a:t>
            </a:r>
            <a:r>
              <a:rPr lang="zh-CN" altLang="en-US" sz="1100" dirty="0">
                <a:solidFill>
                  <a:srgbClr val="333333"/>
                </a:solidFill>
                <a:latin typeface="PingFang SC"/>
              </a:rPr>
              <a:t>的操作。</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内存管理单元（</a:t>
            </a:r>
            <a:r>
              <a:rPr lang="en-US" altLang="zh-CN" sz="1100" b="1" dirty="0">
                <a:solidFill>
                  <a:srgbClr val="333333"/>
                </a:solidFill>
                <a:latin typeface="PingFang SC"/>
              </a:rPr>
              <a:t>MMU</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负责处理虚拟内存到物理内存的映射，管理内存访问。</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控制单元（</a:t>
            </a:r>
            <a:r>
              <a:rPr lang="en-US" altLang="zh-CN" sz="1100" b="1" dirty="0">
                <a:solidFill>
                  <a:srgbClr val="333333"/>
                </a:solidFill>
                <a:latin typeface="PingFang SC"/>
              </a:rPr>
              <a:t>Control Unit</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负责协调</a:t>
            </a:r>
            <a:r>
              <a:rPr lang="en-US" altLang="zh-CN" sz="1100" dirty="0">
                <a:solidFill>
                  <a:srgbClr val="333333"/>
                </a:solidFill>
                <a:latin typeface="PingFang SC"/>
              </a:rPr>
              <a:t>CPU</a:t>
            </a:r>
            <a:r>
              <a:rPr lang="zh-CN" altLang="en-US" sz="1100" dirty="0">
                <a:solidFill>
                  <a:srgbClr val="333333"/>
                </a:solidFill>
                <a:latin typeface="PingFang SC"/>
              </a:rPr>
              <a:t>内部各个组件的操作，根据指令译码决定执行何种操作。</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L2</a:t>
            </a:r>
            <a:r>
              <a:rPr lang="zh-CN" altLang="en-US" sz="1100" b="1" dirty="0">
                <a:solidFill>
                  <a:srgbClr val="333333"/>
                </a:solidFill>
                <a:latin typeface="PingFang SC"/>
              </a:rPr>
              <a:t>和</a:t>
            </a:r>
            <a:r>
              <a:rPr lang="en-US" altLang="zh-CN" sz="1100" b="1" dirty="0">
                <a:solidFill>
                  <a:srgbClr val="333333"/>
                </a:solidFill>
                <a:latin typeface="PingFang SC"/>
              </a:rPr>
              <a:t>L3</a:t>
            </a:r>
            <a:r>
              <a:rPr lang="zh-CN" altLang="en-US" sz="1100" b="1" dirty="0">
                <a:solidFill>
                  <a:srgbClr val="333333"/>
                </a:solidFill>
                <a:latin typeface="PingFang SC"/>
              </a:rPr>
              <a:t>缓存（</a:t>
            </a:r>
            <a:r>
              <a:rPr lang="en-US" altLang="zh-CN" sz="1100" b="1" dirty="0">
                <a:solidFill>
                  <a:srgbClr val="333333"/>
                </a:solidFill>
                <a:latin typeface="PingFang SC"/>
              </a:rPr>
              <a:t>L2 and L3 Cache</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这些是高速缓存，用于存储从主存中频繁访问的数据和指令，以提高访问速度。</a:t>
            </a:r>
          </a:p>
          <a:p>
            <a:pPr>
              <a:buFont typeface="+mj-lt"/>
              <a:buAutoNum type="arabicPeriod"/>
            </a:pPr>
            <a:r>
              <a:rPr lang="zh-CN" altLang="en-US" sz="1100" dirty="0">
                <a:solidFill>
                  <a:srgbClr val="333333"/>
                </a:solidFill>
                <a:latin typeface="PingFang SC"/>
              </a:rPr>
              <a:t>‌</a:t>
            </a:r>
            <a:r>
              <a:rPr lang="en-US" altLang="zh-CN" sz="1100" b="1" dirty="0">
                <a:solidFill>
                  <a:srgbClr val="333333"/>
                </a:solidFill>
                <a:latin typeface="PingFang SC"/>
              </a:rPr>
              <a:t>L1d</a:t>
            </a:r>
            <a:r>
              <a:rPr lang="zh-CN" altLang="en-US" sz="1100" b="1" dirty="0">
                <a:solidFill>
                  <a:srgbClr val="333333"/>
                </a:solidFill>
                <a:latin typeface="PingFang SC"/>
              </a:rPr>
              <a:t>缓存（</a:t>
            </a:r>
            <a:r>
              <a:rPr lang="en-US" altLang="zh-CN" sz="1100" b="1" dirty="0">
                <a:solidFill>
                  <a:srgbClr val="333333"/>
                </a:solidFill>
                <a:latin typeface="PingFang SC"/>
              </a:rPr>
              <a:t>L1d Cache</a:t>
            </a:r>
            <a:r>
              <a:rPr lang="zh-CN" altLang="en-US" sz="1100" b="1" dirty="0">
                <a:solidFill>
                  <a:srgbClr val="333333"/>
                </a:solidFill>
                <a:latin typeface="PingFang SC"/>
              </a:rPr>
              <a:t>）和</a:t>
            </a:r>
            <a:r>
              <a:rPr lang="en-US" altLang="zh-CN" sz="1100" b="1" dirty="0">
                <a:solidFill>
                  <a:srgbClr val="333333"/>
                </a:solidFill>
                <a:latin typeface="PingFang SC"/>
              </a:rPr>
              <a:t>L1i</a:t>
            </a:r>
            <a:r>
              <a:rPr lang="zh-CN" altLang="en-US" sz="1100" b="1" dirty="0">
                <a:solidFill>
                  <a:srgbClr val="333333"/>
                </a:solidFill>
                <a:latin typeface="PingFang SC"/>
              </a:rPr>
              <a:t>缓存（</a:t>
            </a:r>
            <a:r>
              <a:rPr lang="en-US" altLang="zh-CN" sz="1100" b="1" dirty="0">
                <a:solidFill>
                  <a:srgbClr val="333333"/>
                </a:solidFill>
                <a:latin typeface="PingFang SC"/>
              </a:rPr>
              <a:t>L1i Cache</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这些是一级缓存，分别用于数据和指令的存储。</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算术和逻辑单元（</a:t>
            </a:r>
            <a:r>
              <a:rPr lang="en-US" altLang="zh-CN" sz="1100" b="1" dirty="0">
                <a:solidFill>
                  <a:srgbClr val="333333"/>
                </a:solidFill>
                <a:latin typeface="PingFang SC"/>
              </a:rPr>
              <a:t>ALU</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负责执行算术运算和逻辑运算。</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累加器（</a:t>
            </a:r>
            <a:r>
              <a:rPr lang="en-US" altLang="zh-CN" sz="1100" b="1" dirty="0">
                <a:solidFill>
                  <a:srgbClr val="333333"/>
                </a:solidFill>
                <a:latin typeface="PingFang SC"/>
              </a:rPr>
              <a:t>Accumulator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暂时存储</a:t>
            </a:r>
            <a:r>
              <a:rPr lang="en-US" altLang="zh-CN" sz="1100" dirty="0">
                <a:solidFill>
                  <a:srgbClr val="333333"/>
                </a:solidFill>
                <a:latin typeface="PingFang SC"/>
              </a:rPr>
              <a:t>ALU</a:t>
            </a:r>
            <a:r>
              <a:rPr lang="zh-CN" altLang="en-US" sz="1100" dirty="0">
                <a:solidFill>
                  <a:srgbClr val="333333"/>
                </a:solidFill>
                <a:latin typeface="PingFang SC"/>
              </a:rPr>
              <a:t>运算的结果。</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指令寄存器（</a:t>
            </a:r>
            <a:r>
              <a:rPr lang="en-US" altLang="zh-CN" sz="1100" b="1" dirty="0">
                <a:solidFill>
                  <a:srgbClr val="333333"/>
                </a:solidFill>
                <a:latin typeface="PingFang SC"/>
              </a:rPr>
              <a:t>Instruction Register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存储当前正在执行的指令。</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地址寄存器（</a:t>
            </a:r>
            <a:r>
              <a:rPr lang="en-US" altLang="zh-CN" sz="1100" b="1" dirty="0">
                <a:solidFill>
                  <a:srgbClr val="333333"/>
                </a:solidFill>
                <a:latin typeface="PingFang SC"/>
              </a:rPr>
              <a:t>A Register</a:t>
            </a:r>
            <a:r>
              <a:rPr lang="zh-CN" altLang="en-US" sz="1100" b="1" dirty="0">
                <a:solidFill>
                  <a:srgbClr val="333333"/>
                </a:solidFill>
                <a:latin typeface="PingFang SC"/>
              </a:rPr>
              <a:t>）和（</a:t>
            </a:r>
            <a:r>
              <a:rPr lang="en-US" altLang="zh-CN" sz="1100" b="1" dirty="0">
                <a:solidFill>
                  <a:srgbClr val="333333"/>
                </a:solidFill>
                <a:latin typeface="PingFang SC"/>
              </a:rPr>
              <a:t>B Register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用于存储数据地址或操作数。</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指令指针（</a:t>
            </a:r>
            <a:r>
              <a:rPr lang="en-US" altLang="zh-CN" sz="1100" b="1" dirty="0">
                <a:solidFill>
                  <a:srgbClr val="333333"/>
                </a:solidFill>
                <a:latin typeface="PingFang SC"/>
              </a:rPr>
              <a:t>Instruction Pointer</a:t>
            </a:r>
            <a:r>
              <a:rPr lang="zh-CN" altLang="en-US" sz="1100" b="1" dirty="0">
                <a:solidFill>
                  <a:srgbClr val="333333"/>
                </a:solidFill>
                <a:latin typeface="PingFang SC"/>
              </a:rPr>
              <a:t>）</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指向下一条要执行的指令地址。</a:t>
            </a:r>
          </a:p>
          <a:p>
            <a:r>
              <a:rPr lang="zh-CN" altLang="en-US" sz="1100" b="1" dirty="0">
                <a:solidFill>
                  <a:srgbClr val="333333"/>
                </a:solidFill>
                <a:latin typeface="PingFang SC"/>
              </a:rPr>
              <a:t>工作流程：</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指令获取</a:t>
            </a:r>
            <a:r>
              <a:rPr lang="zh-CN" altLang="en-US" sz="1100" dirty="0">
                <a:solidFill>
                  <a:srgbClr val="333333"/>
                </a:solidFill>
                <a:latin typeface="PingFang SC"/>
              </a:rPr>
              <a:t>‌：</a:t>
            </a:r>
          </a:p>
          <a:p>
            <a:pPr marL="742950" lvl="1" indent="-285750">
              <a:buFont typeface="+mj-lt"/>
              <a:buAutoNum type="arabicPeriod"/>
            </a:pPr>
            <a:r>
              <a:rPr lang="en-US" altLang="zh-CN" sz="1100" dirty="0">
                <a:solidFill>
                  <a:srgbClr val="333333"/>
                </a:solidFill>
                <a:latin typeface="PingFang SC"/>
              </a:rPr>
              <a:t>CPU</a:t>
            </a:r>
            <a:r>
              <a:rPr lang="zh-CN" altLang="en-US" sz="1100" dirty="0">
                <a:solidFill>
                  <a:srgbClr val="333333"/>
                </a:solidFill>
                <a:latin typeface="PingFang SC"/>
              </a:rPr>
              <a:t>从</a:t>
            </a:r>
            <a:r>
              <a:rPr lang="en-US" altLang="zh-CN" sz="1100" dirty="0">
                <a:solidFill>
                  <a:srgbClr val="333333"/>
                </a:solidFill>
                <a:latin typeface="PingFang SC"/>
              </a:rPr>
              <a:t>RAM</a:t>
            </a:r>
            <a:r>
              <a:rPr lang="zh-CN" altLang="en-US" sz="1100" dirty="0">
                <a:solidFill>
                  <a:srgbClr val="333333"/>
                </a:solidFill>
                <a:latin typeface="PingFang SC"/>
              </a:rPr>
              <a:t>中读取指令，并通过</a:t>
            </a:r>
            <a:r>
              <a:rPr lang="en-US" altLang="zh-CN" sz="1100" dirty="0">
                <a:solidFill>
                  <a:srgbClr val="333333"/>
                </a:solidFill>
                <a:latin typeface="PingFang SC"/>
              </a:rPr>
              <a:t>L1i</a:t>
            </a:r>
            <a:r>
              <a:rPr lang="zh-CN" altLang="en-US" sz="1100" dirty="0">
                <a:solidFill>
                  <a:srgbClr val="333333"/>
                </a:solidFill>
                <a:latin typeface="PingFang SC"/>
              </a:rPr>
              <a:t>缓存、</a:t>
            </a:r>
            <a:r>
              <a:rPr lang="en-US" altLang="zh-CN" sz="1100" dirty="0">
                <a:solidFill>
                  <a:srgbClr val="333333"/>
                </a:solidFill>
                <a:latin typeface="PingFang SC"/>
              </a:rPr>
              <a:t>L2/L3</a:t>
            </a:r>
            <a:r>
              <a:rPr lang="zh-CN" altLang="en-US" sz="1100" dirty="0">
                <a:solidFill>
                  <a:srgbClr val="333333"/>
                </a:solidFill>
                <a:latin typeface="PingFang SC"/>
              </a:rPr>
              <a:t>缓存等缓存层次结构缓存这些指令。</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指令解码</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控制单元从指令寄存器读取指令，并进行解码，确定需要执行的操作。</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数据访问</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需要访问的数据可以从</a:t>
            </a:r>
            <a:r>
              <a:rPr lang="en-US" altLang="zh-CN" sz="1100" dirty="0">
                <a:solidFill>
                  <a:srgbClr val="333333"/>
                </a:solidFill>
                <a:latin typeface="PingFang SC"/>
              </a:rPr>
              <a:t>RAM</a:t>
            </a:r>
            <a:r>
              <a:rPr lang="zh-CN" altLang="en-US" sz="1100" dirty="0">
                <a:solidFill>
                  <a:srgbClr val="333333"/>
                </a:solidFill>
                <a:latin typeface="PingFang SC"/>
              </a:rPr>
              <a:t>中读取，并通过</a:t>
            </a:r>
            <a:r>
              <a:rPr lang="en-US" altLang="zh-CN" sz="1100" dirty="0">
                <a:solidFill>
                  <a:srgbClr val="333333"/>
                </a:solidFill>
                <a:latin typeface="PingFang SC"/>
              </a:rPr>
              <a:t>L1d</a:t>
            </a:r>
            <a:r>
              <a:rPr lang="zh-CN" altLang="en-US" sz="1100" dirty="0">
                <a:solidFill>
                  <a:srgbClr val="333333"/>
                </a:solidFill>
                <a:latin typeface="PingFang SC"/>
              </a:rPr>
              <a:t>缓存、</a:t>
            </a:r>
            <a:r>
              <a:rPr lang="en-US" altLang="zh-CN" sz="1100" dirty="0">
                <a:solidFill>
                  <a:srgbClr val="333333"/>
                </a:solidFill>
                <a:latin typeface="PingFang SC"/>
              </a:rPr>
              <a:t>L2/L3</a:t>
            </a:r>
            <a:r>
              <a:rPr lang="zh-CN" altLang="en-US" sz="1100" dirty="0">
                <a:solidFill>
                  <a:srgbClr val="333333"/>
                </a:solidFill>
                <a:latin typeface="PingFang SC"/>
              </a:rPr>
              <a:t>缓存等缓存层次结构缓存这些数据。</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执行操作</a:t>
            </a:r>
            <a:r>
              <a:rPr lang="zh-CN" altLang="en-US" sz="1100" dirty="0">
                <a:solidFill>
                  <a:srgbClr val="333333"/>
                </a:solidFill>
                <a:latin typeface="PingFang SC"/>
              </a:rPr>
              <a:t>‌：</a:t>
            </a:r>
          </a:p>
          <a:p>
            <a:pPr marL="742950" lvl="1" indent="-285750">
              <a:buFont typeface="+mj-lt"/>
              <a:buAutoNum type="arabicPeriod"/>
            </a:pPr>
            <a:r>
              <a:rPr lang="en-US" altLang="zh-CN" sz="1100" dirty="0">
                <a:solidFill>
                  <a:srgbClr val="333333"/>
                </a:solidFill>
                <a:latin typeface="PingFang SC"/>
              </a:rPr>
              <a:t>ALU</a:t>
            </a:r>
            <a:r>
              <a:rPr lang="zh-CN" altLang="en-US" sz="1100" dirty="0">
                <a:solidFill>
                  <a:srgbClr val="333333"/>
                </a:solidFill>
                <a:latin typeface="PingFang SC"/>
              </a:rPr>
              <a:t>根据控制单元的信号执行算术或逻辑运算，结果存储在累加器中。</a:t>
            </a:r>
          </a:p>
          <a:p>
            <a:pPr>
              <a:buFont typeface="+mj-lt"/>
              <a:buAutoNum type="arabicPeriod"/>
            </a:pPr>
            <a:r>
              <a:rPr lang="zh-CN" altLang="en-US" sz="1100" dirty="0">
                <a:solidFill>
                  <a:srgbClr val="333333"/>
                </a:solidFill>
                <a:latin typeface="PingFang SC"/>
              </a:rPr>
              <a:t>‌</a:t>
            </a:r>
            <a:r>
              <a:rPr lang="zh-CN" altLang="en-US" sz="1100" b="1" dirty="0">
                <a:solidFill>
                  <a:srgbClr val="333333"/>
                </a:solidFill>
                <a:latin typeface="PingFang SC"/>
              </a:rPr>
              <a:t>结果存储</a:t>
            </a:r>
            <a:r>
              <a:rPr lang="zh-CN" altLang="en-US" sz="1100" dirty="0">
                <a:solidFill>
                  <a:srgbClr val="333333"/>
                </a:solidFill>
                <a:latin typeface="PingFang SC"/>
              </a:rPr>
              <a:t>‌：</a:t>
            </a:r>
          </a:p>
          <a:p>
            <a:pPr marL="742950" lvl="1" indent="-285750">
              <a:buFont typeface="+mj-lt"/>
              <a:buAutoNum type="arabicPeriod"/>
            </a:pPr>
            <a:r>
              <a:rPr lang="zh-CN" altLang="en-US" sz="1100" dirty="0">
                <a:solidFill>
                  <a:srgbClr val="333333"/>
                </a:solidFill>
                <a:latin typeface="PingFang SC"/>
              </a:rPr>
              <a:t>运算结果可以写回</a:t>
            </a:r>
            <a:r>
              <a:rPr lang="en-US" altLang="zh-CN" sz="1100" dirty="0">
                <a:solidFill>
                  <a:srgbClr val="333333"/>
                </a:solidFill>
                <a:latin typeface="PingFang SC"/>
              </a:rPr>
              <a:t>RAM</a:t>
            </a:r>
            <a:r>
              <a:rPr lang="zh-CN" altLang="en-US" sz="1100" dirty="0">
                <a:solidFill>
                  <a:srgbClr val="333333"/>
                </a:solidFill>
                <a:latin typeface="PingFang SC"/>
              </a:rPr>
              <a:t>、缓存或寄存器中。</a:t>
            </a:r>
            <a:endParaRPr lang="zh-CN" altLang="en-US" sz="1100" b="0" i="0" dirty="0">
              <a:solidFill>
                <a:srgbClr val="333333"/>
              </a:solidFill>
              <a:effectLst/>
              <a:latin typeface="PingFang SC"/>
            </a:endParaRPr>
          </a:p>
        </p:txBody>
      </p:sp>
    </p:spTree>
    <p:extLst>
      <p:ext uri="{BB962C8B-B14F-4D97-AF65-F5344CB8AC3E}">
        <p14:creationId xmlns:p14="http://schemas.microsoft.com/office/powerpoint/2010/main" val="683983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7A9EB77-5A5A-4F43-995B-EB2DFEA708EC}"/>
              </a:ext>
            </a:extLst>
          </p:cNvPr>
          <p:cNvSpPr>
            <a:spLocks noGrp="1"/>
          </p:cNvSpPr>
          <p:nvPr>
            <p:ph type="title"/>
          </p:nvPr>
        </p:nvSpPr>
        <p:spPr>
          <a:xfrm>
            <a:off x="623635" y="679570"/>
            <a:ext cx="10963473" cy="589190"/>
          </a:xfrm>
        </p:spPr>
        <p:txBody>
          <a:bodyPr>
            <a:normAutofit fontScale="90000"/>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smtClean="0"/>
              <a:t>系统 </a:t>
            </a:r>
            <a:r>
              <a:rPr kumimoji="1" lang="en-US" altLang="zh-CN" sz="2800" dirty="0" smtClean="0"/>
              <a:t>-</a:t>
            </a:r>
            <a:r>
              <a:rPr kumimoji="1" lang="zh-CN" altLang="en-US" sz="2800" dirty="0"/>
              <a:t>单指令流多数据流</a:t>
            </a:r>
            <a:r>
              <a:rPr kumimoji="1" lang="en-US" altLang="zh-CN" sz="2800" dirty="0"/>
              <a:t/>
            </a:r>
            <a:br>
              <a:rPr kumimoji="1" lang="en-US" altLang="zh-CN" sz="2800" dirty="0"/>
            </a:br>
            <a:endParaRPr kumimoji="1" lang="zh-CN" altLang="en-US" sz="2800" dirty="0"/>
          </a:p>
        </p:txBody>
      </p:sp>
      <p:sp>
        <p:nvSpPr>
          <p:cNvPr id="5"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normAutofit/>
          </a:bodyPr>
          <a:lstStyle/>
          <a:p>
            <a:r>
              <a:rPr kumimoji="1" lang="zh-CN" altLang="en-US" sz="2500" dirty="0">
                <a:latin typeface="+mj-lt"/>
                <a:ea typeface="+mj-ea"/>
                <a:cs typeface="+mj-cs"/>
              </a:rPr>
              <a:t>一个控制器控制多个处理器，同时对一组数据中每一个分别执行相同操作</a:t>
            </a:r>
            <a:endParaRPr kumimoji="1" lang="en-US" altLang="zh-CN" sz="2500" dirty="0">
              <a:latin typeface="+mj-lt"/>
              <a:ea typeface="+mj-ea"/>
              <a:cs typeface="+mj-cs"/>
            </a:endParaRPr>
          </a:p>
          <a:p>
            <a:r>
              <a:rPr kumimoji="1" lang="en-US" altLang="zh-CN" sz="2500" dirty="0">
                <a:latin typeface="+mj-lt"/>
                <a:ea typeface="+mj-ea"/>
                <a:cs typeface="+mj-cs"/>
              </a:rPr>
              <a:t>SIMD</a:t>
            </a:r>
            <a:r>
              <a:rPr kumimoji="1" lang="zh-CN" altLang="en-US" sz="2500" dirty="0">
                <a:latin typeface="+mj-lt"/>
                <a:ea typeface="+mj-ea"/>
                <a:cs typeface="+mj-cs"/>
              </a:rPr>
              <a:t>主要执行向量、矩阵等数组运算，处理单元数目固定，适用于科学计算</a:t>
            </a:r>
          </a:p>
          <a:p>
            <a:r>
              <a:rPr kumimoji="1" lang="zh-CN" altLang="en-US" sz="2500" dirty="0">
                <a:latin typeface="+mj-lt"/>
                <a:ea typeface="+mj-ea"/>
                <a:cs typeface="+mj-cs"/>
              </a:rPr>
              <a:t>特点是处理单元数量很多， 但处理单元速度受计算机通讯带宽传递速率的限制</a:t>
            </a:r>
            <a:endParaRPr kumimoji="1" lang="en-US" altLang="zh-CN" sz="2500" dirty="0">
              <a:latin typeface="+mj-lt"/>
              <a:ea typeface="+mj-ea"/>
              <a:cs typeface="+mj-cs"/>
            </a:endParaRPr>
          </a:p>
        </p:txBody>
      </p:sp>
      <p:pic>
        <p:nvPicPr>
          <p:cNvPr id="6" name="图片 5">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7" name="矩形 6">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xmln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8" name="图片 7">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4802237" y="3121003"/>
            <a:ext cx="4991100" cy="2743200"/>
          </a:xfrm>
          <a:prstGeom prst="rect">
            <a:avLst/>
          </a:prstGeom>
        </p:spPr>
      </p:pic>
    </p:spTree>
    <p:extLst>
      <p:ext uri="{BB962C8B-B14F-4D97-AF65-F5344CB8AC3E}">
        <p14:creationId xmlns:p14="http://schemas.microsoft.com/office/powerpoint/2010/main" val="1468110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5" name="矩形 4">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xmln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6" name="图片 5">
            <a:extLst>
              <a:ext uri="{FF2B5EF4-FFF2-40B4-BE49-F238E27FC236}">
                <a16:creationId xmlns:a16="http://schemas.microsoft.com/office/drawing/2014/main" id="{89F438D1-E346-D94A-9FD0-88BEEA3EEE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8221" y="3135038"/>
            <a:ext cx="5256584" cy="2707299"/>
          </a:xfrm>
          <a:prstGeom prst="rect">
            <a:avLst/>
          </a:prstGeom>
        </p:spPr>
      </p:pic>
      <p:sp>
        <p:nvSpPr>
          <p:cNvPr id="7" name="标题 3">
            <a:extLst>
              <a:ext uri="{FF2B5EF4-FFF2-40B4-BE49-F238E27FC236}">
                <a16:creationId xmlns:a16="http://schemas.microsoft.com/office/drawing/2014/main" id="{DD4ABDE2-16A1-FE42-BC48-02D1F0E3B783}"/>
              </a:ext>
            </a:extLst>
          </p:cNvPr>
          <p:cNvSpPr>
            <a:spLocks noGrp="1"/>
          </p:cNvSpPr>
          <p:nvPr>
            <p:ph type="title"/>
          </p:nvPr>
        </p:nvSpPr>
        <p:spPr>
          <a:xfrm>
            <a:off x="623635" y="679570"/>
            <a:ext cx="10963473" cy="589190"/>
          </a:xfrm>
        </p:spPr>
        <p:txBody>
          <a:bodyPr>
            <a:normAutofit fontScale="90000"/>
          </a:bodyPr>
          <a:lstStyle/>
          <a:p>
            <a:r>
              <a:rPr kumimoji="1" lang="zh-CN" altLang="en-US" dirty="0"/>
              <a:t>并行计算处理硬件架构（</a:t>
            </a:r>
            <a:r>
              <a:rPr kumimoji="1" lang="en-US" altLang="zh-CN" dirty="0"/>
              <a:t>IV</a:t>
            </a:r>
            <a:r>
              <a:rPr kumimoji="1" lang="zh-CN" altLang="en-US" dirty="0"/>
              <a:t>）： </a:t>
            </a:r>
            <a:r>
              <a:rPr kumimoji="1" lang="en-US" altLang="zh-CN" dirty="0"/>
              <a:t>SIMT</a:t>
            </a:r>
            <a:r>
              <a:rPr lang="en-US" altLang="zh-CN" dirty="0"/>
              <a:t> </a:t>
            </a:r>
            <a:r>
              <a:rPr lang="zh-CN" altLang="en-US" dirty="0"/>
              <a:t>系统</a:t>
            </a:r>
          </a:p>
        </p:txBody>
      </p:sp>
      <p:sp>
        <p:nvSpPr>
          <p:cNvPr id="8" name="矩形 7"/>
          <p:cNvSpPr/>
          <p:nvPr/>
        </p:nvSpPr>
        <p:spPr>
          <a:xfrm>
            <a:off x="1034157" y="1538208"/>
            <a:ext cx="9794710" cy="923330"/>
          </a:xfrm>
          <a:prstGeom prst="rect">
            <a:avLst/>
          </a:prstGeom>
        </p:spPr>
        <p:txBody>
          <a:bodyPr wrap="square">
            <a:spAutoFit/>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p:txBody>
      </p:sp>
    </p:spTree>
    <p:extLst>
      <p:ext uri="{BB962C8B-B14F-4D97-AF65-F5344CB8AC3E}">
        <p14:creationId xmlns:p14="http://schemas.microsoft.com/office/powerpoint/2010/main" val="3939942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2" y="1249892"/>
            <a:ext cx="10515600" cy="2932641"/>
          </a:xfrm>
        </p:spPr>
        <p:txBody>
          <a:bodyPr>
            <a:normAutofit/>
          </a:bodyPr>
          <a:lstStyle/>
          <a:p>
            <a:r>
              <a:rPr lang="en-US" altLang="zh-CN" sz="1600" dirty="0">
                <a:latin typeface="微软雅黑" panose="020B0503020204020204" pitchFamily="34" charset="-122"/>
                <a:ea typeface="微软雅黑" panose="020B0503020204020204" pitchFamily="34" charset="-122"/>
              </a:rPr>
              <a:t>SIMT </a:t>
            </a:r>
            <a:r>
              <a:rPr lang="zh-CN" altLang="en-US" sz="1600" dirty="0">
                <a:latin typeface="微软雅黑" panose="020B0503020204020204" pitchFamily="34" charset="-122"/>
                <a:ea typeface="微软雅黑" panose="020B0503020204020204" pitchFamily="34" charset="-122"/>
              </a:rPr>
              <a:t>中文译为单指令多线程，英文全称为 </a:t>
            </a:r>
            <a:r>
              <a:rPr lang="en-US" altLang="zh-CN" sz="1600" dirty="0">
                <a:latin typeface="微软雅黑" panose="020B0503020204020204" pitchFamily="34" charset="-122"/>
                <a:ea typeface="微软雅黑" panose="020B0503020204020204" pitchFamily="34" charset="-122"/>
              </a:rPr>
              <a:t>Single Instruction Multiple Threads</a:t>
            </a:r>
            <a:r>
              <a:rPr lang="zh-CN" altLang="en-US" sz="1600" dirty="0">
                <a:latin typeface="微软雅黑" panose="020B0503020204020204" pitchFamily="34" charset="-122"/>
                <a:ea typeface="微软雅黑" panose="020B0503020204020204" pitchFamily="34" charset="-122"/>
              </a:rPr>
              <a:t>，其主要应用于 </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。从硬件层面看，</a:t>
            </a:r>
            <a:r>
              <a:rPr lang="en-US" altLang="zh-CN" sz="1600" dirty="0">
                <a:latin typeface="微软雅黑" panose="020B0503020204020204" pitchFamily="34" charset="-122"/>
                <a:ea typeface="微软雅黑" panose="020B0503020204020204" pitchFamily="34" charset="-122"/>
              </a:rPr>
              <a:t>GPU </a:t>
            </a:r>
            <a:r>
              <a:rPr lang="zh-CN" altLang="en-US" sz="1600" dirty="0">
                <a:latin typeface="微软雅黑" panose="020B0503020204020204" pitchFamily="34" charset="-122"/>
                <a:ea typeface="微软雅黑" panose="020B0503020204020204" pitchFamily="34" charset="-122"/>
              </a:rPr>
              <a:t>本质上与前面提到的 </a:t>
            </a:r>
            <a:r>
              <a:rPr lang="en-US" altLang="zh-CN" sz="1600" dirty="0">
                <a:latin typeface="微软雅黑" panose="020B0503020204020204" pitchFamily="34" charset="-122"/>
                <a:ea typeface="微软雅黑" panose="020B0503020204020204" pitchFamily="34" charset="-122"/>
              </a:rPr>
              <a:t>SIMD </a:t>
            </a:r>
            <a:r>
              <a:rPr lang="zh-CN" altLang="en-US" sz="1600" dirty="0">
                <a:latin typeface="微软雅黑" panose="020B0503020204020204" pitchFamily="34" charset="-122"/>
                <a:ea typeface="微软雅黑" panose="020B0503020204020204" pitchFamily="34" charset="-122"/>
              </a:rPr>
              <a:t>相同，都是少量的指令部件带一大堆运算部件。</a:t>
            </a:r>
          </a:p>
          <a:p>
            <a:r>
              <a:rPr lang="zh-CN" altLang="en-US" sz="1600" dirty="0">
                <a:latin typeface="微软雅黑" panose="020B0503020204020204" pitchFamily="34" charset="-122"/>
                <a:ea typeface="微软雅黑" panose="020B0503020204020204" pitchFamily="34" charset="-122"/>
              </a:rPr>
              <a:t>但是英伟达希望能够解决 </a:t>
            </a:r>
            <a:r>
              <a:rPr lang="en-US" altLang="zh-CN" sz="1600" dirty="0">
                <a:latin typeface="微软雅黑" panose="020B0503020204020204" pitchFamily="34" charset="-122"/>
                <a:ea typeface="微软雅黑" panose="020B0503020204020204" pitchFamily="34" charset="-122"/>
              </a:rPr>
              <a:t>SIMD </a:t>
            </a:r>
            <a:r>
              <a:rPr lang="zh-CN" altLang="en-US" sz="1600" dirty="0">
                <a:latin typeface="微软雅黑" panose="020B0503020204020204" pitchFamily="34" charset="-122"/>
                <a:ea typeface="微软雅黑" panose="020B0503020204020204" pitchFamily="34" charset="-122"/>
              </a:rPr>
              <a:t>的这两个痛点。首先，在指令集的设计上，指令仍然像 </a:t>
            </a:r>
            <a:r>
              <a:rPr lang="en-US" altLang="zh-CN" sz="1600" dirty="0">
                <a:latin typeface="微软雅黑" panose="020B0503020204020204" pitchFamily="34" charset="-122"/>
                <a:ea typeface="微软雅黑" panose="020B0503020204020204" pitchFamily="34" charset="-122"/>
              </a:rPr>
              <a:t>SISD </a:t>
            </a:r>
            <a:r>
              <a:rPr lang="zh-CN" altLang="en-US" sz="1600" dirty="0">
                <a:latin typeface="微软雅黑" panose="020B0503020204020204" pitchFamily="34" charset="-122"/>
                <a:ea typeface="微软雅黑" panose="020B0503020204020204" pitchFamily="34" charset="-122"/>
              </a:rPr>
              <a:t>一样，几个操作数就是几元运算，只不过在执行时，调度器会给这条指令</a:t>
            </a:r>
            <a:r>
              <a:rPr lang="zh-CN" altLang="en-US" sz="1600" b="1" dirty="0">
                <a:solidFill>
                  <a:srgbClr val="FF0000"/>
                </a:solidFill>
                <a:latin typeface="微软雅黑" panose="020B0503020204020204" pitchFamily="34" charset="-122"/>
                <a:ea typeface="微软雅黑" panose="020B0503020204020204" pitchFamily="34" charset="-122"/>
              </a:rPr>
              <a:t>分配很多套计算元件和寄存器</a:t>
            </a:r>
            <a:r>
              <a:rPr lang="zh-CN" altLang="en-US" sz="1600" dirty="0">
                <a:latin typeface="微软雅黑" panose="020B0503020204020204" pitchFamily="34" charset="-122"/>
                <a:ea typeface="微软雅黑" panose="020B0503020204020204" pitchFamily="34" charset="-122"/>
              </a:rPr>
              <a:t>。</a:t>
            </a:r>
          </a:p>
          <a:p>
            <a:r>
              <a:rPr lang="zh-CN" altLang="en-US" sz="1600" dirty="0">
                <a:latin typeface="微软雅黑" panose="020B0503020204020204" pitchFamily="34" charset="-122"/>
                <a:ea typeface="微软雅黑" panose="020B0503020204020204" pitchFamily="34" charset="-122"/>
              </a:rPr>
              <a:t>这样做的第一个好处就是，这样的可执行代码可以通过一个类似高级语言多线程的编程模式编译而来，这个模式就是 </a:t>
            </a:r>
            <a:r>
              <a:rPr lang="en-US" altLang="zh-CN" sz="1600" dirty="0">
                <a:latin typeface="微软雅黑" panose="020B0503020204020204" pitchFamily="34" charset="-122"/>
                <a:ea typeface="微软雅黑" panose="020B0503020204020204" pitchFamily="34" charset="-122"/>
              </a:rPr>
              <a:t>CUDA</a:t>
            </a:r>
            <a:r>
              <a:rPr lang="zh-CN" altLang="en-US" sz="1600" dirty="0">
                <a:latin typeface="微软雅黑" panose="020B0503020204020204" pitchFamily="34" charset="-122"/>
                <a:ea typeface="微软雅黑" panose="020B0503020204020204" pitchFamily="34" charset="-122"/>
              </a:rPr>
              <a:t>，从而解决了第一个痛点。在用户看来，上述的“一套运算部件和寄存器”就像一个线程一样，因此这种模式被称为 </a:t>
            </a:r>
            <a:r>
              <a:rPr lang="en-US" altLang="zh-CN" sz="1600" dirty="0">
                <a:latin typeface="微软雅黑" panose="020B0503020204020204" pitchFamily="34" charset="-122"/>
                <a:ea typeface="微软雅黑" panose="020B0503020204020204" pitchFamily="34" charset="-122"/>
              </a:rPr>
              <a:t>SIMT</a:t>
            </a:r>
            <a:r>
              <a:rPr lang="zh-CN" altLang="en-US" sz="1600" dirty="0">
                <a:latin typeface="微软雅黑" panose="020B0503020204020204" pitchFamily="34" charset="-122"/>
                <a:ea typeface="微软雅黑" panose="020B0503020204020204" pitchFamily="34" charset="-122"/>
              </a:rPr>
              <a:t>。</a:t>
            </a:r>
          </a:p>
          <a:p>
            <a:r>
              <a:rPr lang="zh-CN" altLang="en-US" sz="1600" dirty="0">
                <a:latin typeface="微软雅黑" panose="020B0503020204020204" pitchFamily="34" charset="-122"/>
                <a:ea typeface="微软雅黑" panose="020B0503020204020204" pitchFamily="34" charset="-122"/>
              </a:rPr>
              <a:t>此外，英伟达还为这些指令提供了很多修饰符，比如一个 </a:t>
            </a:r>
            <a:r>
              <a:rPr lang="en-US" altLang="zh-CN" sz="1600" dirty="0">
                <a:latin typeface="微软雅黑" panose="020B0503020204020204" pitchFamily="34" charset="-122"/>
                <a:ea typeface="微软雅黑" panose="020B0503020204020204" pitchFamily="34" charset="-122"/>
              </a:rPr>
              <a:t>Bit Mask </a:t>
            </a:r>
            <a:r>
              <a:rPr lang="zh-CN" altLang="en-US" sz="1600" dirty="0">
                <a:latin typeface="微软雅黑" panose="020B0503020204020204" pitchFamily="34" charset="-122"/>
                <a:ea typeface="微软雅黑" panose="020B0503020204020204" pitchFamily="34" charset="-122"/>
              </a:rPr>
              <a:t>可以指定哪些线程干活，哪些空转，这样 </a:t>
            </a:r>
            <a:r>
              <a:rPr lang="en-US" altLang="zh-CN" sz="1600" dirty="0">
                <a:latin typeface="微软雅黑" panose="020B0503020204020204" pitchFamily="34" charset="-122"/>
                <a:ea typeface="微软雅黑" panose="020B0503020204020204" pitchFamily="34" charset="-122"/>
              </a:rPr>
              <a:t>SIMT </a:t>
            </a:r>
            <a:r>
              <a:rPr lang="zh-CN" altLang="en-US" sz="1600" dirty="0">
                <a:latin typeface="微软雅黑" panose="020B0503020204020204" pitchFamily="34" charset="-122"/>
                <a:ea typeface="微软雅黑" panose="020B0503020204020204" pitchFamily="34" charset="-122"/>
              </a:rPr>
              <a:t>就可以很好地支持分支语句了，从而解决了第二个痛点。</a:t>
            </a:r>
          </a:p>
          <a:p>
            <a:r>
              <a:rPr lang="zh-CN" altLang="en-US" sz="1600" dirty="0">
                <a:latin typeface="微软雅黑" panose="020B0503020204020204" pitchFamily="34" charset="-122"/>
                <a:ea typeface="微软雅黑" panose="020B0503020204020204" pitchFamily="34" charset="-122"/>
              </a:rPr>
              <a:t>因此，总的来说，英伟达提出 </a:t>
            </a:r>
            <a:r>
              <a:rPr lang="en-US" altLang="zh-CN" sz="1600" dirty="0">
                <a:latin typeface="微软雅黑" panose="020B0503020204020204" pitchFamily="34" charset="-122"/>
                <a:ea typeface="微软雅黑" panose="020B0503020204020204" pitchFamily="34" charset="-122"/>
              </a:rPr>
              <a:t>SIMT </a:t>
            </a:r>
            <a:r>
              <a:rPr lang="zh-CN" altLang="en-US" sz="1600" dirty="0">
                <a:latin typeface="微软雅黑" panose="020B0503020204020204" pitchFamily="34" charset="-122"/>
                <a:ea typeface="微软雅黑" panose="020B0503020204020204" pitchFamily="34" charset="-122"/>
              </a:rPr>
              <a:t>的初衷是希望硬件像 </a:t>
            </a:r>
            <a:r>
              <a:rPr lang="en-US" altLang="zh-CN" sz="1600" dirty="0">
                <a:latin typeface="微软雅黑" panose="020B0503020204020204" pitchFamily="34" charset="-122"/>
                <a:ea typeface="微软雅黑" panose="020B0503020204020204" pitchFamily="34" charset="-122"/>
              </a:rPr>
              <a:t>SIMD </a:t>
            </a:r>
            <a:r>
              <a:rPr lang="zh-CN" altLang="en-US" sz="1600" dirty="0">
                <a:latin typeface="微软雅黑" panose="020B0503020204020204" pitchFamily="34" charset="-122"/>
                <a:ea typeface="微软雅黑" panose="020B0503020204020204" pitchFamily="34" charset="-122"/>
              </a:rPr>
              <a:t>一样高效，编程起来又像多核多线程一样轻松。</a:t>
            </a:r>
          </a:p>
          <a:p>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8801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76225" y="80962"/>
            <a:ext cx="12744450" cy="6696075"/>
          </a:xfrm>
          <a:prstGeom prst="rect">
            <a:avLst/>
          </a:prstGeom>
        </p:spPr>
      </p:pic>
    </p:spTree>
    <p:extLst>
      <p:ext uri="{BB962C8B-B14F-4D97-AF65-F5344CB8AC3E}">
        <p14:creationId xmlns:p14="http://schemas.microsoft.com/office/powerpoint/2010/main" val="1735640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38175" y="-242888"/>
            <a:ext cx="13468350" cy="7343775"/>
          </a:xfrm>
          <a:prstGeom prst="rect">
            <a:avLst/>
          </a:prstGeom>
        </p:spPr>
      </p:pic>
    </p:spTree>
    <p:extLst>
      <p:ext uri="{BB962C8B-B14F-4D97-AF65-F5344CB8AC3E}">
        <p14:creationId xmlns:p14="http://schemas.microsoft.com/office/powerpoint/2010/main" val="108175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4481" y="330200"/>
            <a:ext cx="11273741" cy="5846763"/>
          </a:xfrm>
        </p:spPr>
        <p:txBody>
          <a:bodyPr>
            <a:normAutofit fontScale="47500" lnSpcReduction="20000"/>
          </a:bodyPr>
          <a:lstStyle/>
          <a:p>
            <a:pPr>
              <a:lnSpc>
                <a:spcPct val="170000"/>
              </a:lnSpc>
            </a:pP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在架构方面的主要区别包括以下几点：</a:t>
            </a:r>
          </a:p>
          <a:p>
            <a:pPr>
              <a:lnSpc>
                <a:spcPct val="170000"/>
              </a:lnSpc>
            </a:pPr>
            <a:r>
              <a:rPr lang="zh-CN" altLang="en-US" b="1" dirty="0">
                <a:latin typeface="微软雅黑" panose="020B0503020204020204" pitchFamily="34" charset="-122"/>
                <a:ea typeface="微软雅黑" panose="020B0503020204020204" pitchFamily="34" charset="-122"/>
              </a:rPr>
              <a:t>并行处理能力</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拥有少量的强大计算单元（</a:t>
            </a:r>
            <a:r>
              <a:rPr lang="en-US" altLang="zh-CN" dirty="0">
                <a:latin typeface="微软雅黑" panose="020B0503020204020204" pitchFamily="34" charset="-122"/>
                <a:ea typeface="微软雅黑" panose="020B0503020204020204" pitchFamily="34" charset="-122"/>
              </a:rPr>
              <a:t>ALU</a:t>
            </a:r>
            <a:r>
              <a:rPr lang="zh-CN" altLang="en-US"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更适合处理顺序执行的任务</a:t>
            </a:r>
            <a:r>
              <a:rPr lang="zh-CN" altLang="en-US" dirty="0">
                <a:latin typeface="微软雅黑" panose="020B0503020204020204" pitchFamily="34" charset="-122"/>
                <a:ea typeface="微软雅黑" panose="020B0503020204020204" pitchFamily="34" charset="-122"/>
              </a:rPr>
              <a:t>，可以在很少的时钟周期内完成算术运算，时钟周期的频率很高，</a:t>
            </a:r>
            <a:r>
              <a:rPr lang="zh-CN" altLang="en-US" b="1" dirty="0">
                <a:solidFill>
                  <a:srgbClr val="FF0000"/>
                </a:solidFill>
                <a:latin typeface="微软雅黑" panose="020B0503020204020204" pitchFamily="34" charset="-122"/>
                <a:ea typeface="微软雅黑" panose="020B0503020204020204" pitchFamily="34" charset="-122"/>
              </a:rPr>
              <a:t>复杂的控制逻辑单元（</a:t>
            </a:r>
            <a:r>
              <a:rPr lang="en-US" altLang="zh-CN" b="1" dirty="0">
                <a:solidFill>
                  <a:srgbClr val="FF0000"/>
                </a:solidFill>
                <a:latin typeface="微软雅黑" panose="020B0503020204020204" pitchFamily="34" charset="-122"/>
                <a:ea typeface="微软雅黑" panose="020B0503020204020204" pitchFamily="34" charset="-122"/>
              </a:rPr>
              <a:t>Control</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可以在程序有</a:t>
            </a:r>
            <a:r>
              <a:rPr lang="zh-CN" altLang="en-US" b="1" dirty="0">
                <a:solidFill>
                  <a:srgbClr val="FF0000"/>
                </a:solidFill>
                <a:latin typeface="微软雅黑" panose="020B0503020204020204" pitchFamily="34" charset="-122"/>
                <a:ea typeface="微软雅黑" panose="020B0503020204020204" pitchFamily="34" charset="-122"/>
              </a:rPr>
              <a:t>多个分支的情况下提供分支预测能力</a:t>
            </a:r>
            <a:r>
              <a:rPr lang="zh-CN" altLang="en-US" dirty="0">
                <a:latin typeface="微软雅黑" panose="020B0503020204020204" pitchFamily="34" charset="-122"/>
                <a:ea typeface="微软雅黑" panose="020B0503020204020204" pitchFamily="34" charset="-122"/>
              </a:rPr>
              <a:t>，因此 </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擅长</a:t>
            </a:r>
            <a:r>
              <a:rPr lang="zh-CN" altLang="en-US" b="1" dirty="0">
                <a:solidFill>
                  <a:srgbClr val="FF0000"/>
                </a:solidFill>
                <a:latin typeface="微软雅黑" panose="020B0503020204020204" pitchFamily="34" charset="-122"/>
                <a:ea typeface="微软雅黑" panose="020B0503020204020204" pitchFamily="34" charset="-122"/>
              </a:rPr>
              <a:t>逻辑控制和串行计算</a:t>
            </a:r>
            <a:r>
              <a:rPr lang="zh-CN" altLang="en-US" dirty="0">
                <a:latin typeface="微软雅黑" panose="020B0503020204020204" pitchFamily="34" charset="-122"/>
                <a:ea typeface="微软雅黑" panose="020B0503020204020204" pitchFamily="34" charset="-122"/>
              </a:rPr>
              <a:t>，流水线技术通过多个部件并行工作来缩短程序执行时间。</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控制单元可以把多个访问合并成，采用了数量众多的计算单元（</a:t>
            </a:r>
            <a:r>
              <a:rPr lang="en-US" altLang="zh-CN" dirty="0">
                <a:latin typeface="微软雅黑" panose="020B0503020204020204" pitchFamily="34" charset="-122"/>
                <a:ea typeface="微软雅黑" panose="020B0503020204020204" pitchFamily="34" charset="-122"/>
              </a:rPr>
              <a:t>ALU</a:t>
            </a:r>
            <a:r>
              <a:rPr lang="zh-CN" altLang="en-US" dirty="0">
                <a:latin typeface="微软雅黑" panose="020B0503020204020204" pitchFamily="34" charset="-122"/>
                <a:ea typeface="微软雅黑" panose="020B0503020204020204" pitchFamily="34" charset="-122"/>
              </a:rPr>
              <a:t>）和线程（</a:t>
            </a:r>
            <a:r>
              <a:rPr lang="en-US" altLang="zh-CN" dirty="0">
                <a:latin typeface="微软雅黑" panose="020B0503020204020204" pitchFamily="34" charset="-122"/>
                <a:ea typeface="微软雅黑" panose="020B0503020204020204" pitchFamily="34" charset="-122"/>
              </a:rPr>
              <a:t>Thread</a:t>
            </a:r>
            <a:r>
              <a:rPr lang="zh-CN" altLang="en-US"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大量的 </a:t>
            </a:r>
            <a:r>
              <a:rPr lang="en-US" altLang="zh-CN" b="1" dirty="0">
                <a:solidFill>
                  <a:srgbClr val="FF0000"/>
                </a:solidFill>
                <a:latin typeface="微软雅黑" panose="020B0503020204020204" pitchFamily="34" charset="-122"/>
                <a:ea typeface="微软雅黑" panose="020B0503020204020204" pitchFamily="34" charset="-122"/>
              </a:rPr>
              <a:t>ALU </a:t>
            </a:r>
            <a:r>
              <a:rPr lang="zh-CN" altLang="en-US" b="1" dirty="0">
                <a:solidFill>
                  <a:srgbClr val="FF0000"/>
                </a:solidFill>
                <a:latin typeface="微软雅黑" panose="020B0503020204020204" pitchFamily="34" charset="-122"/>
                <a:ea typeface="微软雅黑" panose="020B0503020204020204" pitchFamily="34" charset="-122"/>
              </a:rPr>
              <a:t>可以实现非常大的计算吞吐量，超配的线程可以很好地平衡内存延时问题，因此可以同时处理多个任务，专注于大规模高度并行的计算任务</a:t>
            </a:r>
            <a:r>
              <a:rPr lang="zh-CN" altLang="en-US" b="1" dirty="0" smtClean="0">
                <a:solidFill>
                  <a:srgbClr val="FF0000"/>
                </a:solidFill>
                <a:latin typeface="微软雅黑" panose="020B0503020204020204" pitchFamily="34" charset="-122"/>
                <a:ea typeface="微软雅黑" panose="020B0503020204020204" pitchFamily="34" charset="-122"/>
              </a:rPr>
              <a:t>。</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a:lnSpc>
                <a:spcPct val="170000"/>
              </a:lnSpc>
            </a:pPr>
            <a:r>
              <a:rPr lang="en-US" altLang="zh-CN" b="1" dirty="0">
                <a:latin typeface="Gill Sans MT" panose="020B0502020104020203" pitchFamily="34" charset="0"/>
              </a:rPr>
              <a:t>GPU</a:t>
            </a:r>
            <a:r>
              <a:rPr lang="zh-CN" altLang="en-US" b="1" dirty="0">
                <a:latin typeface="Gill Sans MT" panose="020B0502020104020203" pitchFamily="34" charset="0"/>
              </a:rPr>
              <a:t> </a:t>
            </a:r>
            <a:r>
              <a:rPr lang="en-US" altLang="zh-CN" b="1" dirty="0">
                <a:latin typeface="Gill Sans MT" panose="020B0502020104020203" pitchFamily="34" charset="0"/>
              </a:rPr>
              <a:t>Cache</a:t>
            </a:r>
            <a:r>
              <a:rPr lang="zh-CN" altLang="en-US" dirty="0">
                <a:latin typeface="Gill Sans MT" panose="020B0502020104020203" pitchFamily="34" charset="0"/>
              </a:rPr>
              <a:t>：</a:t>
            </a:r>
            <a:r>
              <a:rPr lang="en-US" altLang="zh-CN" sz="2700" dirty="0">
                <a:latin typeface="微软雅黑" panose="020B0503020204020204" pitchFamily="34" charset="-122"/>
                <a:ea typeface="微软雅黑" panose="020B0503020204020204" pitchFamily="34" charset="-122"/>
              </a:rPr>
              <a:t>GPU</a:t>
            </a:r>
            <a:r>
              <a:rPr lang="zh-CN" altLang="en-US" sz="2700" dirty="0">
                <a:latin typeface="微软雅黑" panose="020B0503020204020204" pitchFamily="34" charset="-122"/>
                <a:ea typeface="微软雅黑" panose="020B0503020204020204" pitchFamily="34" charset="-122"/>
              </a:rPr>
              <a:t> 特点是有很多 </a:t>
            </a:r>
            <a:r>
              <a:rPr lang="en-US" altLang="zh-CN" sz="2700" dirty="0">
                <a:latin typeface="微软雅黑" panose="020B0503020204020204" pitchFamily="34" charset="-122"/>
                <a:ea typeface="微软雅黑" panose="020B0503020204020204" pitchFamily="34" charset="-122"/>
              </a:rPr>
              <a:t>ALU</a:t>
            </a:r>
            <a:r>
              <a:rPr lang="zh-CN" altLang="en-US" sz="2700" dirty="0">
                <a:latin typeface="微软雅黑" panose="020B0503020204020204" pitchFamily="34" charset="-122"/>
                <a:ea typeface="微软雅黑" panose="020B0503020204020204" pitchFamily="34" charset="-122"/>
              </a:rPr>
              <a:t> 很少 </a:t>
            </a:r>
            <a:r>
              <a:rPr lang="en-US" altLang="zh-CN" sz="2700" dirty="0">
                <a:latin typeface="微软雅黑" panose="020B0503020204020204" pitchFamily="34" charset="-122"/>
                <a:ea typeface="微软雅黑" panose="020B0503020204020204" pitchFamily="34" charset="-122"/>
              </a:rPr>
              <a:t>Cache</a:t>
            </a:r>
            <a:r>
              <a:rPr lang="zh-CN" altLang="en-US" sz="2700" dirty="0">
                <a:latin typeface="微软雅黑" panose="020B0503020204020204" pitchFamily="34" charset="-122"/>
                <a:ea typeface="微软雅黑" panose="020B0503020204020204" pitchFamily="34" charset="-122"/>
              </a:rPr>
              <a:t>，缓存目的不是保存后面需要访问的数据，与</a:t>
            </a:r>
            <a:r>
              <a:rPr lang="en-US" altLang="zh-CN" sz="2700" dirty="0">
                <a:latin typeface="微软雅黑" panose="020B0503020204020204" pitchFamily="34" charset="-122"/>
                <a:ea typeface="微软雅黑" panose="020B0503020204020204" pitchFamily="34" charset="-122"/>
              </a:rPr>
              <a:t>CPU</a:t>
            </a:r>
            <a:r>
              <a:rPr lang="zh-CN" altLang="en-US" sz="2700" dirty="0">
                <a:latin typeface="微软雅黑" panose="020B0503020204020204" pitchFamily="34" charset="-122"/>
                <a:ea typeface="微软雅黑" panose="020B0503020204020204" pitchFamily="34" charset="-122"/>
              </a:rPr>
              <a:t>不同，</a:t>
            </a:r>
            <a:r>
              <a:rPr lang="zh-CN" altLang="en-US" sz="2700" b="1" dirty="0">
                <a:solidFill>
                  <a:srgbClr val="FF0000"/>
                </a:solidFill>
                <a:latin typeface="微软雅黑" panose="020B0503020204020204" pitchFamily="34" charset="-122"/>
                <a:ea typeface="微软雅黑" panose="020B0503020204020204" pitchFamily="34" charset="-122"/>
              </a:rPr>
              <a:t>而是为 </a:t>
            </a:r>
            <a:r>
              <a:rPr lang="en-US" altLang="zh-CN" sz="2700" b="1" dirty="0">
                <a:solidFill>
                  <a:srgbClr val="FF0000"/>
                </a:solidFill>
                <a:latin typeface="微软雅黑" panose="020B0503020204020204" pitchFamily="34" charset="-122"/>
                <a:ea typeface="微软雅黑" panose="020B0503020204020204" pitchFamily="34" charset="-122"/>
              </a:rPr>
              <a:t>Threads</a:t>
            </a:r>
            <a:r>
              <a:rPr lang="zh-CN" altLang="en-US" sz="2700" b="1" dirty="0">
                <a:solidFill>
                  <a:srgbClr val="FF0000"/>
                </a:solidFill>
                <a:latin typeface="微软雅黑" panose="020B0503020204020204" pitchFamily="34" charset="-122"/>
                <a:ea typeface="微软雅黑" panose="020B0503020204020204" pitchFamily="34" charset="-122"/>
              </a:rPr>
              <a:t> 提供服务</a:t>
            </a:r>
            <a:r>
              <a:rPr lang="zh-CN" altLang="en-US" sz="2700" dirty="0" smtClean="0">
                <a:latin typeface="微软雅黑" panose="020B0503020204020204" pitchFamily="34" charset="-122"/>
                <a:ea typeface="微软雅黑" panose="020B0503020204020204" pitchFamily="34" charset="-122"/>
              </a:rPr>
              <a:t>。</a:t>
            </a:r>
            <a:r>
              <a:rPr lang="en-US" altLang="zh-CN" sz="2400" b="1" dirty="0" smtClean="0">
                <a:latin typeface="Gill Sans MT" panose="020B0502020104020203" pitchFamily="34" charset="0"/>
              </a:rPr>
              <a:t>Reason</a:t>
            </a:r>
            <a:r>
              <a:rPr lang="zh-CN" altLang="en-US" sz="2400" dirty="0">
                <a:latin typeface="Gill Sans MT" panose="020B0502020104020203" pitchFamily="34" charset="0"/>
              </a:rPr>
              <a:t>：</a:t>
            </a:r>
            <a:r>
              <a:rPr lang="zh-CN" altLang="en-US" sz="2700" dirty="0">
                <a:latin typeface="微软雅黑" panose="020B0503020204020204" pitchFamily="34" charset="-122"/>
                <a:ea typeface="微软雅黑" panose="020B0503020204020204" pitchFamily="34" charset="-122"/>
              </a:rPr>
              <a:t>如果有很多 </a:t>
            </a:r>
            <a:r>
              <a:rPr lang="en-US" altLang="zh-CN" sz="2700" dirty="0">
                <a:latin typeface="微软雅黑" panose="020B0503020204020204" pitchFamily="34" charset="-122"/>
                <a:ea typeface="微软雅黑" panose="020B0503020204020204" pitchFamily="34" charset="-122"/>
              </a:rPr>
              <a:t>Threads</a:t>
            </a:r>
            <a:r>
              <a:rPr lang="zh-CN" altLang="en-US" sz="2700" dirty="0">
                <a:latin typeface="微软雅黑" panose="020B0503020204020204" pitchFamily="34" charset="-122"/>
                <a:ea typeface="微软雅黑" panose="020B0503020204020204" pitchFamily="34" charset="-122"/>
              </a:rPr>
              <a:t> 线程需要访问同一段数据，缓存会合并这些访问，然后再去访问</a:t>
            </a:r>
            <a:r>
              <a:rPr lang="en-US" altLang="zh-CN" sz="2700" dirty="0">
                <a:latin typeface="微软雅黑" panose="020B0503020204020204" pitchFamily="34" charset="-122"/>
                <a:ea typeface="微软雅黑" panose="020B0503020204020204" pitchFamily="34" charset="-122"/>
              </a:rPr>
              <a:t>DRAM</a:t>
            </a:r>
            <a:r>
              <a:rPr lang="zh-CN" altLang="en-US" sz="2700" dirty="0">
                <a:latin typeface="微软雅黑" panose="020B0503020204020204" pitchFamily="34" charset="-122"/>
                <a:ea typeface="微软雅黑" panose="020B0503020204020204" pitchFamily="34" charset="-122"/>
              </a:rPr>
              <a:t>，获取数据后 </a:t>
            </a:r>
            <a:r>
              <a:rPr lang="en-US" altLang="zh-CN" sz="2700" dirty="0">
                <a:latin typeface="微软雅黑" panose="020B0503020204020204" pitchFamily="34" charset="-122"/>
                <a:ea typeface="微软雅黑" panose="020B0503020204020204" pitchFamily="34" charset="-122"/>
              </a:rPr>
              <a:t>Cache</a:t>
            </a:r>
            <a:r>
              <a:rPr lang="zh-CN" altLang="en-US" sz="2700" dirty="0">
                <a:latin typeface="微软雅黑" panose="020B0503020204020204" pitchFamily="34" charset="-122"/>
                <a:ea typeface="微软雅黑" panose="020B0503020204020204" pitchFamily="34" charset="-122"/>
              </a:rPr>
              <a:t> 会统一转发该数据到对应 </a:t>
            </a:r>
            <a:r>
              <a:rPr lang="en-US" altLang="zh-CN" sz="2700" dirty="0">
                <a:latin typeface="微软雅黑" panose="020B0503020204020204" pitchFamily="34" charset="-122"/>
                <a:ea typeface="微软雅黑" panose="020B0503020204020204" pitchFamily="34" charset="-122"/>
              </a:rPr>
              <a:t>Threads</a:t>
            </a:r>
            <a:r>
              <a:rPr lang="zh-CN" altLang="en-US" sz="2700" dirty="0">
                <a:latin typeface="微软雅黑" panose="020B0503020204020204" pitchFamily="34" charset="-122"/>
                <a:ea typeface="微软雅黑" panose="020B0503020204020204" pitchFamily="34" charset="-122"/>
              </a:rPr>
              <a:t> 线程</a:t>
            </a:r>
            <a:r>
              <a:rPr lang="zh-CN" altLang="en-US" sz="2700" dirty="0" smtClean="0">
                <a:latin typeface="微软雅黑" panose="020B0503020204020204" pitchFamily="34" charset="-122"/>
                <a:ea typeface="微软雅黑" panose="020B0503020204020204" pitchFamily="34" charset="-122"/>
              </a:rPr>
              <a:t>。</a:t>
            </a:r>
            <a:endParaRPr lang="zh-CN" altLang="en-US" sz="2700" dirty="0">
              <a:latin typeface="微软雅黑" panose="020B0503020204020204" pitchFamily="34" charset="-122"/>
              <a:ea typeface="微软雅黑" panose="020B0503020204020204" pitchFamily="34" charset="-122"/>
            </a:endParaRPr>
          </a:p>
          <a:p>
            <a:pPr>
              <a:lnSpc>
                <a:spcPct val="170000"/>
              </a:lnSpc>
            </a:pPr>
            <a:r>
              <a:rPr lang="zh-CN" altLang="en-US" b="1" dirty="0">
                <a:latin typeface="微软雅黑" panose="020B0503020204020204" pitchFamily="34" charset="-122"/>
                <a:ea typeface="微软雅黑" panose="020B0503020204020204" pitchFamily="34" charset="-122"/>
              </a:rPr>
              <a:t>内存架构</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被</a:t>
            </a:r>
            <a:r>
              <a:rPr lang="zh-CN" altLang="en-US" dirty="0">
                <a:solidFill>
                  <a:srgbClr val="FF0000"/>
                </a:solidFill>
                <a:latin typeface="微软雅黑" panose="020B0503020204020204" pitchFamily="34" charset="-122"/>
                <a:ea typeface="微软雅黑" panose="020B0503020204020204" pitchFamily="34" charset="-122"/>
              </a:rPr>
              <a:t>缓存 </a:t>
            </a:r>
            <a:r>
              <a:rPr lang="en-US" altLang="zh-CN" dirty="0">
                <a:solidFill>
                  <a:srgbClr val="FF0000"/>
                </a:solidFill>
                <a:latin typeface="微软雅黑" panose="020B0503020204020204" pitchFamily="34" charset="-122"/>
                <a:ea typeface="微软雅黑" panose="020B0503020204020204" pitchFamily="34" charset="-122"/>
              </a:rPr>
              <a:t>Cache </a:t>
            </a:r>
            <a:r>
              <a:rPr lang="zh-CN" altLang="en-US" dirty="0">
                <a:solidFill>
                  <a:srgbClr val="FF0000"/>
                </a:solidFill>
                <a:latin typeface="微软雅黑" panose="020B0503020204020204" pitchFamily="34" charset="-122"/>
                <a:ea typeface="微软雅黑" panose="020B0503020204020204" pitchFamily="34" charset="-122"/>
              </a:rPr>
              <a:t>占据了大量空间，</a:t>
            </a:r>
            <a:r>
              <a:rPr lang="zh-CN" altLang="en-US" b="1" dirty="0">
                <a:solidFill>
                  <a:srgbClr val="FF0000"/>
                </a:solidFill>
                <a:latin typeface="微软雅黑" panose="020B0503020204020204" pitchFamily="34" charset="-122"/>
                <a:ea typeface="微软雅黑" panose="020B0503020204020204" pitchFamily="34" charset="-122"/>
              </a:rPr>
              <a:t>大量</a:t>
            </a:r>
            <a:r>
              <a:rPr lang="zh-CN" altLang="en-US" b="1" dirty="0" smtClean="0">
                <a:solidFill>
                  <a:srgbClr val="FF0000"/>
                </a:solidFill>
                <a:latin typeface="微软雅黑" panose="020B0503020204020204" pitchFamily="34" charset="-122"/>
                <a:ea typeface="微软雅黑" panose="020B0503020204020204" pitchFamily="34" charset="-122"/>
              </a:rPr>
              <a:t>缓 存</a:t>
            </a:r>
            <a:r>
              <a:rPr lang="zh-CN" altLang="en-US" dirty="0">
                <a:latin typeface="微软雅黑" panose="020B0503020204020204" pitchFamily="34" charset="-122"/>
                <a:ea typeface="微软雅黑" panose="020B0503020204020204" pitchFamily="34" charset="-122"/>
              </a:rPr>
              <a:t>可以保存之后可能需要访问</a:t>
            </a:r>
            <a:r>
              <a:rPr lang="zh-CN" altLang="en-US" dirty="0">
                <a:solidFill>
                  <a:srgbClr val="FF0000"/>
                </a:solidFill>
                <a:latin typeface="微软雅黑" panose="020B0503020204020204" pitchFamily="34" charset="-122"/>
                <a:ea typeface="微软雅黑" panose="020B0503020204020204" pitchFamily="34" charset="-122"/>
              </a:rPr>
              <a:t>的数据</a:t>
            </a:r>
            <a:r>
              <a:rPr lang="zh-CN" altLang="en-US" dirty="0">
                <a:latin typeface="微软雅黑" panose="020B0503020204020204" pitchFamily="34" charset="-122"/>
                <a:ea typeface="微软雅黑" panose="020B0503020204020204" pitchFamily="34" charset="-122"/>
              </a:rPr>
              <a:t>，可以降低延时； </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缓存很少且为线程（</a:t>
            </a:r>
            <a:r>
              <a:rPr lang="en-US" altLang="zh-CN" dirty="0">
                <a:latin typeface="微软雅黑" panose="020B0503020204020204" pitchFamily="34" charset="-122"/>
                <a:ea typeface="微软雅黑" panose="020B0503020204020204" pitchFamily="34" charset="-122"/>
              </a:rPr>
              <a:t>Thread</a:t>
            </a:r>
            <a:r>
              <a:rPr lang="zh-CN" altLang="en-US" dirty="0">
                <a:latin typeface="微软雅黑" panose="020B0503020204020204" pitchFamily="34" charset="-122"/>
                <a:ea typeface="微软雅黑" panose="020B0503020204020204" pitchFamily="34" charset="-122"/>
              </a:rPr>
              <a:t>）服务，如果很多线程需要访问一个相同的数据，缓存会合并这些访问之后再去访问 </a:t>
            </a:r>
            <a:r>
              <a:rPr lang="en-US" altLang="zh-CN" dirty="0">
                <a:latin typeface="微软雅黑" panose="020B0503020204020204" pitchFamily="34" charset="-122"/>
                <a:ea typeface="微软雅黑" panose="020B0503020204020204" pitchFamily="34" charset="-122"/>
              </a:rPr>
              <a:t>DRMA</a:t>
            </a:r>
            <a:r>
              <a:rPr lang="zh-CN" altLang="en-US" dirty="0">
                <a:latin typeface="微软雅黑" panose="020B0503020204020204" pitchFamily="34" charset="-122"/>
                <a:ea typeface="微软雅黑" panose="020B0503020204020204" pitchFamily="34" charset="-122"/>
              </a:rPr>
              <a:t>，获取数据之后由 </a:t>
            </a:r>
            <a:r>
              <a:rPr lang="en-US" altLang="zh-CN" dirty="0">
                <a:latin typeface="微软雅黑" panose="020B0503020204020204" pitchFamily="34" charset="-122"/>
                <a:ea typeface="微软雅黑" panose="020B0503020204020204" pitchFamily="34" charset="-122"/>
              </a:rPr>
              <a:t>Cache </a:t>
            </a:r>
            <a:r>
              <a:rPr lang="zh-CN" altLang="en-US" dirty="0">
                <a:latin typeface="微软雅黑" panose="020B0503020204020204" pitchFamily="34" charset="-122"/>
                <a:ea typeface="微软雅黑" panose="020B0503020204020204" pitchFamily="34" charset="-122"/>
              </a:rPr>
              <a:t>分发到数据对应的线程。</a:t>
            </a:r>
            <a:r>
              <a:rPr lang="en-US" altLang="zh-CN" b="1" dirty="0">
                <a:solidFill>
                  <a:srgbClr val="FF0000"/>
                </a:solidFill>
                <a:latin typeface="微软雅黑" panose="020B0503020204020204" pitchFamily="34" charset="-122"/>
                <a:ea typeface="微软雅黑" panose="020B0503020204020204" pitchFamily="34" charset="-122"/>
              </a:rPr>
              <a:t>GPU </a:t>
            </a:r>
            <a:r>
              <a:rPr lang="zh-CN" altLang="en-US" b="1" dirty="0">
                <a:solidFill>
                  <a:srgbClr val="FF0000"/>
                </a:solidFill>
                <a:latin typeface="微软雅黑" panose="020B0503020204020204" pitchFamily="34" charset="-122"/>
                <a:ea typeface="微软雅黑" panose="020B0503020204020204" pitchFamily="34" charset="-122"/>
              </a:rPr>
              <a:t>更多的寄存器可以支持大量 </a:t>
            </a:r>
            <a:r>
              <a:rPr lang="en-US" altLang="zh-CN" b="1" dirty="0">
                <a:solidFill>
                  <a:srgbClr val="FF0000"/>
                </a:solidFill>
                <a:latin typeface="微软雅黑" panose="020B0503020204020204" pitchFamily="34" charset="-122"/>
                <a:ea typeface="微软雅黑" panose="020B0503020204020204" pitchFamily="34" charset="-122"/>
              </a:rPr>
              <a:t>Threa</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a:t>
            </a:r>
          </a:p>
          <a:p>
            <a:pPr>
              <a:lnSpc>
                <a:spcPct val="170000"/>
              </a:lnSpc>
            </a:pPr>
            <a:r>
              <a:rPr lang="zh-CN" altLang="en-US" b="1" dirty="0">
                <a:latin typeface="微软雅黑" panose="020B0503020204020204" pitchFamily="34" charset="-122"/>
                <a:ea typeface="微软雅黑" panose="020B0503020204020204" pitchFamily="34" charset="-122"/>
              </a:rPr>
              <a:t>指令集</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的指令集更加通用，适合执行各种类型的任务； </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的指令集主要用于图形处理和通用计算，如 </a:t>
            </a:r>
            <a:r>
              <a:rPr lang="en-US" altLang="zh-CN" dirty="0">
                <a:latin typeface="微软雅黑" panose="020B0503020204020204" pitchFamily="34" charset="-122"/>
                <a:ea typeface="微软雅黑" panose="020B0503020204020204" pitchFamily="34" charset="-122"/>
              </a:rPr>
              <a:t>CUDA </a:t>
            </a:r>
            <a:r>
              <a:rPr lang="zh-CN" altLang="en-US" dirty="0">
                <a:latin typeface="微软雅黑" panose="020B0503020204020204" pitchFamily="34" charset="-122"/>
                <a:ea typeface="微软雅黑" panose="020B0503020204020204" pitchFamily="34" charset="-122"/>
              </a:rPr>
              <a:t>和 </a:t>
            </a:r>
            <a:r>
              <a:rPr lang="en-US" altLang="zh-CN" dirty="0" err="1">
                <a:latin typeface="微软雅黑" panose="020B0503020204020204" pitchFamily="34" charset="-122"/>
                <a:ea typeface="微软雅黑" panose="020B0503020204020204" pitchFamily="34" charset="-122"/>
              </a:rPr>
              <a:t>OpenCL</a:t>
            </a:r>
            <a:r>
              <a:rPr lang="zh-CN" altLang="en-US" dirty="0">
                <a:latin typeface="微软雅黑" panose="020B0503020204020204" pitchFamily="34" charset="-122"/>
                <a:ea typeface="微软雅黑" panose="020B0503020204020204" pitchFamily="34" charset="-122"/>
              </a:rPr>
              <a:t>。</a:t>
            </a:r>
          </a:p>
          <a:p>
            <a:pPr>
              <a:lnSpc>
                <a:spcPct val="170000"/>
              </a:lnSpc>
            </a:pPr>
            <a:r>
              <a:rPr lang="zh-CN" altLang="en-US" b="1" dirty="0">
                <a:latin typeface="微软雅黑" panose="020B0503020204020204" pitchFamily="34" charset="-122"/>
                <a:ea typeface="微软雅黑" panose="020B0503020204020204" pitchFamily="34" charset="-122"/>
              </a:rPr>
              <a:t>功耗和散热</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 </a:t>
            </a:r>
            <a:r>
              <a:rPr lang="zh-CN" altLang="en-US" dirty="0">
                <a:latin typeface="微软雅黑" panose="020B0503020204020204" pitchFamily="34" charset="-122"/>
                <a:ea typeface="微软雅黑" panose="020B0503020204020204" pitchFamily="34" charset="-122"/>
              </a:rPr>
              <a:t>的功耗相对较低，散热要求也相对较低；由于 </a:t>
            </a:r>
            <a:r>
              <a:rPr lang="en-US" altLang="zh-CN" dirty="0">
                <a:latin typeface="微软雅黑" panose="020B0503020204020204" pitchFamily="34" charset="-122"/>
                <a:ea typeface="微软雅黑" panose="020B0503020204020204" pitchFamily="34" charset="-122"/>
              </a:rPr>
              <a:t>GPU </a:t>
            </a:r>
            <a:r>
              <a:rPr lang="zh-CN" altLang="en-US" dirty="0">
                <a:latin typeface="微软雅黑" panose="020B0503020204020204" pitchFamily="34" charset="-122"/>
                <a:ea typeface="微软雅黑" panose="020B0503020204020204" pitchFamily="34" charset="-122"/>
              </a:rPr>
              <a:t>的高度并行特性，其功耗通常较高，需要更好的散热系统来保持稳定运行。</a:t>
            </a:r>
          </a:p>
          <a:p>
            <a:pPr>
              <a:lnSpc>
                <a:spcPct val="170000"/>
              </a:lnSpc>
            </a:pPr>
            <a:r>
              <a:rPr lang="en-US" altLang="zh-CN" b="1" dirty="0" smtClean="0">
                <a:solidFill>
                  <a:srgbClr val="FF0000"/>
                </a:solidFill>
                <a:latin typeface="微软雅黑" panose="020B0503020204020204" pitchFamily="34" charset="-122"/>
                <a:ea typeface="微软雅黑" panose="020B0503020204020204" pitchFamily="34" charset="-122"/>
              </a:rPr>
              <a:t>GPU</a:t>
            </a:r>
            <a:r>
              <a:rPr lang="zh-CN" altLang="en-US" b="1" dirty="0" smtClean="0">
                <a:solidFill>
                  <a:srgbClr val="FF0000"/>
                </a:solidFill>
                <a:latin typeface="微软雅黑" panose="020B0503020204020204" pitchFamily="34" charset="-122"/>
                <a:ea typeface="微软雅黑" panose="020B0503020204020204" pitchFamily="34" charset="-122"/>
              </a:rPr>
              <a:t>的</a:t>
            </a:r>
            <a:r>
              <a:rPr lang="en-US" altLang="zh-CN" b="1" dirty="0" smtClean="0">
                <a:solidFill>
                  <a:srgbClr val="FF0000"/>
                </a:solidFill>
                <a:latin typeface="微软雅黑" panose="020B0503020204020204" pitchFamily="34" charset="-122"/>
                <a:ea typeface="微软雅黑" panose="020B0503020204020204" pitchFamily="34" charset="-122"/>
              </a:rPr>
              <a:t>cache</a:t>
            </a:r>
            <a:r>
              <a:rPr lang="zh-CN" altLang="en-US" b="1" dirty="0" smtClean="0">
                <a:solidFill>
                  <a:srgbClr val="FF0000"/>
                </a:solidFill>
                <a:latin typeface="微软雅黑" panose="020B0503020204020204" pitchFamily="34" charset="-122"/>
                <a:ea typeface="微软雅黑" panose="020B0503020204020204" pitchFamily="34" charset="-122"/>
              </a:rPr>
              <a:t>主要用于求和</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2408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5C858F60-4AEF-B147-B83C-FAAA983086A7}"/>
              </a:ext>
            </a:extLst>
          </p:cNvPr>
          <p:cNvSpPr>
            <a:spLocks noGrp="1"/>
          </p:cNvSpPr>
          <p:nvPr>
            <p:ph type="title"/>
          </p:nvPr>
        </p:nvSpPr>
        <p:spPr>
          <a:xfrm>
            <a:off x="623635" y="679570"/>
            <a:ext cx="10963473" cy="589190"/>
          </a:xfrm>
        </p:spPr>
        <p:txBody>
          <a:bodyPr>
            <a:normAutofit fontScale="90000"/>
          </a:bodyPr>
          <a:lstStyle/>
          <a:p>
            <a:r>
              <a:rPr lang="en-US" altLang="zh-CN" dirty="0"/>
              <a:t>GPU</a:t>
            </a:r>
            <a:r>
              <a:rPr lang="zh-CN" altLang="en-US" dirty="0"/>
              <a:t> 适合处理的程序</a:t>
            </a:r>
          </a:p>
        </p:txBody>
      </p:sp>
      <p:sp>
        <p:nvSpPr>
          <p:cNvPr id="5" name="内容占位符 2">
            <a:extLst>
              <a:ext uri="{FF2B5EF4-FFF2-40B4-BE49-F238E27FC236}">
                <a16:creationId xmlns:a16="http://schemas.microsoft.com/office/drawing/2014/main" id="{7E6C1CE2-7E01-234D-A771-BD010FC124E0}"/>
              </a:ext>
            </a:extLst>
          </p:cNvPr>
          <p:cNvSpPr>
            <a:spLocks noGrp="1"/>
          </p:cNvSpPr>
          <p:nvPr>
            <p:ph sz="half" idx="1"/>
          </p:nvPr>
        </p:nvSpPr>
        <p:spPr>
          <a:xfrm>
            <a:off x="623635" y="1268760"/>
            <a:ext cx="10963473" cy="1944216"/>
          </a:xfrm>
        </p:spPr>
        <p:txBody>
          <a:bodyPr>
            <a:normAutofit fontScale="62500" lnSpcReduction="20000"/>
          </a:bodyPr>
          <a:lstStyle/>
          <a:p>
            <a:pPr marL="457200" indent="-457200">
              <a:lnSpc>
                <a:spcPct val="170000"/>
              </a:lnSpc>
              <a:buFont typeface="+mj-lt"/>
              <a:buAutoNum type="arabicPeriod"/>
            </a:pPr>
            <a:r>
              <a:rPr lang="zh-CN" altLang="en-US" b="1" dirty="0">
                <a:latin typeface="Gill Sans MT" panose="020B0502020104020203" pitchFamily="34" charset="0"/>
              </a:rPr>
              <a:t>计算密集型程序：</a:t>
            </a:r>
            <a:r>
              <a:rPr lang="zh-CN" altLang="en-US" dirty="0">
                <a:latin typeface="Gill Sans MT" panose="020B0502020104020203" pitchFamily="34" charset="0"/>
              </a:rPr>
              <a:t>所谓计算密集型 </a:t>
            </a:r>
            <a:r>
              <a:rPr lang="en-US" altLang="zh-CN" dirty="0">
                <a:latin typeface="Gill Sans MT" panose="020B0502020104020203" pitchFamily="34" charset="0"/>
              </a:rPr>
              <a:t>(Compute-intensive)</a:t>
            </a:r>
            <a:r>
              <a:rPr lang="zh-CN" altLang="en-US" dirty="0">
                <a:latin typeface="Gill Sans MT" panose="020B0502020104020203" pitchFamily="34" charset="0"/>
              </a:rPr>
              <a:t> 程序，大部分运行时间消耗在寄存器运算上，寄存器的速度和处理器的速度相当，从寄存器读写数据几乎没有延时。</a:t>
            </a:r>
            <a:endParaRPr lang="en-US" altLang="zh-CN" dirty="0">
              <a:latin typeface="Gill Sans MT" panose="020B0502020104020203" pitchFamily="34" charset="0"/>
            </a:endParaRPr>
          </a:p>
          <a:p>
            <a:pPr marL="457200" indent="-457200">
              <a:lnSpc>
                <a:spcPct val="170000"/>
              </a:lnSpc>
              <a:buFont typeface="+mj-lt"/>
              <a:buAutoNum type="arabicPeriod"/>
            </a:pPr>
            <a:r>
              <a:rPr lang="zh-CN" altLang="en-US" b="1" dirty="0">
                <a:latin typeface="Gill Sans MT" panose="020B0502020104020203" pitchFamily="34" charset="0"/>
              </a:rPr>
              <a:t>易于并行程序：</a:t>
            </a:r>
            <a:r>
              <a:rPr lang="en-US" altLang="zh-CN" dirty="0">
                <a:latin typeface="Gill Sans MT" panose="020B0502020104020203" pitchFamily="34" charset="0"/>
              </a:rPr>
              <a:t>GPU</a:t>
            </a:r>
            <a:r>
              <a:rPr lang="zh-CN" altLang="en-US" dirty="0">
                <a:latin typeface="Gill Sans MT" panose="020B0502020104020203" pitchFamily="34" charset="0"/>
              </a:rPr>
              <a:t> 虽然叫 </a:t>
            </a:r>
            <a:r>
              <a:rPr lang="en-US" altLang="zh-CN" dirty="0">
                <a:latin typeface="Gill Sans MT" panose="020B0502020104020203" pitchFamily="34" charset="0"/>
              </a:rPr>
              <a:t>SIMT</a:t>
            </a:r>
            <a:r>
              <a:rPr lang="zh-CN" altLang="en-US" dirty="0">
                <a:latin typeface="Gill Sans MT" panose="020B0502020104020203" pitchFamily="34" charset="0"/>
              </a:rPr>
              <a:t>，其实为特殊的 </a:t>
            </a:r>
            <a:r>
              <a:rPr lang="en-US" altLang="zh-CN" dirty="0">
                <a:latin typeface="Gill Sans MT" panose="020B0502020104020203" pitchFamily="34" charset="0"/>
              </a:rPr>
              <a:t>SIMD(Single Instruction Multiple Data)</a:t>
            </a:r>
            <a:r>
              <a:rPr lang="zh-CN" altLang="en-US" dirty="0">
                <a:latin typeface="Gill Sans MT" panose="020B0502020104020203" pitchFamily="34" charset="0"/>
              </a:rPr>
              <a:t> 架构， 拥有成百上千个核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，每一个核在同一时间能执行同样指令。</a:t>
            </a:r>
          </a:p>
        </p:txBody>
      </p:sp>
      <p:pic>
        <p:nvPicPr>
          <p:cNvPr id="6" name="图片 5">
            <a:extLst>
              <a:ext uri="{FF2B5EF4-FFF2-40B4-BE49-F238E27FC236}">
                <a16:creationId xmlns:a16="http://schemas.microsoft.com/office/drawing/2014/main" id="{1D98E7E0-50F7-2042-B6B0-3F5D4BE55493}"/>
              </a:ext>
            </a:extLst>
          </p:cNvPr>
          <p:cNvPicPr>
            <a:picLocks noChangeAspect="1"/>
          </p:cNvPicPr>
          <p:nvPr/>
        </p:nvPicPr>
        <p:blipFill>
          <a:blip r:embed="rId2"/>
          <a:stretch>
            <a:fillRect/>
          </a:stretch>
        </p:blipFill>
        <p:spPr>
          <a:xfrm>
            <a:off x="2707124" y="3356992"/>
            <a:ext cx="6487601" cy="3297228"/>
          </a:xfrm>
          <a:prstGeom prst="rect">
            <a:avLst/>
          </a:prstGeom>
        </p:spPr>
      </p:pic>
    </p:spTree>
    <p:extLst>
      <p:ext uri="{BB962C8B-B14F-4D97-AF65-F5344CB8AC3E}">
        <p14:creationId xmlns:p14="http://schemas.microsoft.com/office/powerpoint/2010/main" val="646202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63021CF-4CE3-CE40-BA78-2B8DA022D1F9}"/>
              </a:ext>
            </a:extLst>
          </p:cNvPr>
          <p:cNvSpPr>
            <a:spLocks noGrp="1"/>
          </p:cNvSpPr>
          <p:nvPr>
            <p:ph type="title"/>
          </p:nvPr>
        </p:nvSpPr>
        <p:spPr>
          <a:xfrm>
            <a:off x="623635" y="679570"/>
            <a:ext cx="10963473" cy="589190"/>
          </a:xfrm>
        </p:spPr>
        <p:txBody>
          <a:bodyPr>
            <a:normAutofit fontScale="90000"/>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4608512"/>
          </a:xfrm>
        </p:spPr>
        <p:txBody>
          <a:bodyPr>
            <a:normAutofit fontScale="77500" lnSpcReduction="20000"/>
          </a:bodyPr>
          <a:lstStyle/>
          <a:p>
            <a:pPr>
              <a:lnSpc>
                <a:spcPct val="150000"/>
              </a:lnSpc>
              <a:spcAft>
                <a:spcPts val="1200"/>
              </a:spcAft>
            </a:pPr>
            <a:r>
              <a:rPr lang="zh-CN" altLang="en-US" b="1" dirty="0">
                <a:latin typeface="Gill Sans MT" panose="020B0502020104020203" pitchFamily="34" charset="0"/>
              </a:rPr>
              <a:t>图形处理器 </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a:t>
            </a:r>
            <a:r>
              <a:rPr lang="zh-CN" altLang="en-US" dirty="0">
                <a:latin typeface="Gill Sans MT" panose="020B0502020104020203" pitchFamily="34" charset="0"/>
              </a:rPr>
              <a:t>由大量计算核心组成的大规模并行计算架构，专为同时处理多重任务而设计。</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专门处理图像计算，包括图像显示、三维渲染等图像并行计算算法，这些算法与深度学习的算法还是有比较大的区别。</a:t>
            </a:r>
            <a:r>
              <a:rPr lang="en-US" altLang="zh-CN" dirty="0">
                <a:latin typeface="Gill Sans MT" panose="020B0502020104020203" pitchFamily="34" charset="0"/>
              </a:rPr>
              <a:t>GPU</a:t>
            </a:r>
            <a:r>
              <a:rPr lang="zh-CN" altLang="en-US" dirty="0">
                <a:latin typeface="Gill Sans MT" panose="020B0502020104020203" pitchFamily="34" charset="0"/>
              </a:rPr>
              <a:t> 非常适合做并行计算，因此可以用来进行 </a:t>
            </a:r>
            <a:r>
              <a:rPr lang="en-US" altLang="zh-CN" dirty="0">
                <a:latin typeface="Gill Sans MT" panose="020B0502020104020203" pitchFamily="34" charset="0"/>
              </a:rPr>
              <a:t>AI</a:t>
            </a:r>
            <a:r>
              <a:rPr lang="zh-CN" altLang="en-US" dirty="0">
                <a:latin typeface="Gill Sans MT" panose="020B0502020104020203" pitchFamily="34" charset="0"/>
              </a:rPr>
              <a:t> 加速。</a:t>
            </a: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因矩阵计算和并行计算优势，最早在数据中心被用于 </a:t>
            </a:r>
            <a:r>
              <a:rPr lang="en-US" altLang="zh-CN" dirty="0">
                <a:latin typeface="Gill Sans MT" panose="020B0502020104020203" pitchFamily="34" charset="0"/>
              </a:rPr>
              <a:t>AI</a:t>
            </a:r>
            <a:r>
              <a:rPr lang="zh-CN" altLang="en-US" dirty="0">
                <a:latin typeface="Gill Sans MT" panose="020B0502020104020203" pitchFamily="34" charset="0"/>
              </a:rPr>
              <a:t> 计算。由于 </a:t>
            </a:r>
            <a:r>
              <a:rPr lang="en-US" altLang="zh-CN" dirty="0">
                <a:latin typeface="Gill Sans MT" panose="020B0502020104020203" pitchFamily="34" charset="0"/>
              </a:rPr>
              <a:t>GPU</a:t>
            </a:r>
            <a:r>
              <a:rPr lang="zh-CN" altLang="en-US" dirty="0">
                <a:latin typeface="Gill Sans MT" panose="020B0502020104020203" pitchFamily="34" charset="0"/>
              </a:rPr>
              <a:t> 采用并行架构，超过 </a:t>
            </a:r>
            <a:r>
              <a:rPr lang="en-US" altLang="zh-CN" dirty="0">
                <a:latin typeface="Gill Sans MT" panose="020B0502020104020203" pitchFamily="34" charset="0"/>
              </a:rPr>
              <a:t>80%</a:t>
            </a:r>
            <a:r>
              <a:rPr lang="zh-CN" altLang="en-US" dirty="0">
                <a:latin typeface="Gill Sans MT" panose="020B0502020104020203" pitchFamily="34" charset="0"/>
              </a:rPr>
              <a:t> 为运算单元，具备较高性能运算速度。相比较下，</a:t>
            </a:r>
            <a:r>
              <a:rPr lang="en-US" altLang="zh-CN" dirty="0">
                <a:latin typeface="Gill Sans MT" panose="020B0502020104020203" pitchFamily="34" charset="0"/>
              </a:rPr>
              <a:t>CPU</a:t>
            </a:r>
            <a:r>
              <a:rPr lang="zh-CN" altLang="en-US" dirty="0">
                <a:latin typeface="Gill Sans MT" panose="020B0502020104020203" pitchFamily="34" charset="0"/>
              </a:rPr>
              <a:t> 仅有</a:t>
            </a:r>
            <a:r>
              <a:rPr lang="en-US" altLang="zh-CN" dirty="0">
                <a:latin typeface="Gill Sans MT" panose="020B0502020104020203" pitchFamily="34" charset="0"/>
              </a:rPr>
              <a:t>20%</a:t>
            </a:r>
            <a:r>
              <a:rPr lang="zh-CN" altLang="en-US" dirty="0">
                <a:latin typeface="Gill Sans MT" panose="020B0502020104020203" pitchFamily="34" charset="0"/>
              </a:rPr>
              <a:t>为运算单元，更多的是逻辑单元，因此</a:t>
            </a:r>
            <a:r>
              <a:rPr lang="en-US" altLang="zh-CN" dirty="0">
                <a:latin typeface="Gill Sans MT" panose="020B0502020104020203" pitchFamily="34" charset="0"/>
              </a:rPr>
              <a:t>CPU</a:t>
            </a:r>
            <a:r>
              <a:rPr lang="zh-CN" altLang="en-US" dirty="0">
                <a:latin typeface="Gill Sans MT" panose="020B0502020104020203" pitchFamily="34" charset="0"/>
              </a:rPr>
              <a:t>擅长逻辑控制与串行运算，而</a:t>
            </a:r>
            <a:r>
              <a:rPr lang="en-US" altLang="zh-CN" dirty="0">
                <a:latin typeface="Gill Sans MT" panose="020B0502020104020203" pitchFamily="34" charset="0"/>
              </a:rPr>
              <a:t>GPU</a:t>
            </a:r>
            <a:r>
              <a:rPr lang="zh-CN" altLang="en-US" dirty="0">
                <a:latin typeface="Gill Sans MT" panose="020B0502020104020203" pitchFamily="34" charset="0"/>
              </a:rPr>
              <a:t>擅长大规模并行运算。</a:t>
            </a:r>
          </a:p>
        </p:txBody>
      </p:sp>
    </p:spTree>
    <p:extLst>
      <p:ext uri="{BB962C8B-B14F-4D97-AF65-F5344CB8AC3E}">
        <p14:creationId xmlns:p14="http://schemas.microsoft.com/office/powerpoint/2010/main" val="244501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5812" y="737970"/>
            <a:ext cx="10515600" cy="4351338"/>
          </a:xfrm>
        </p:spPr>
        <p:txBody>
          <a:bodyPr/>
          <a:lstStyle/>
          <a:p>
            <a:r>
              <a:rPr lang="zh-CN" altLang="en-US" b="1" dirty="0"/>
              <a:t>移植</a:t>
            </a:r>
            <a:r>
              <a:rPr lang="zh-CN" altLang="en-US" dirty="0"/>
              <a:t>：将模型从开发环境迁移到生产环境，这可能涉及不同的操作系统、硬件平台和软件框架。</a:t>
            </a:r>
          </a:p>
          <a:p>
            <a:r>
              <a:rPr lang="zh-CN" altLang="en-US" b="1" dirty="0"/>
              <a:t>压缩</a:t>
            </a:r>
            <a:r>
              <a:rPr lang="zh-CN" altLang="en-US" dirty="0"/>
              <a:t>：为了在有限的计算资源下运行，模型需要进行压缩。常见的方法包括模型剪枝、量化和蒸馏，这些技术可以减少模型的参数数量和计算复杂度。</a:t>
            </a:r>
          </a:p>
          <a:p>
            <a:r>
              <a:rPr lang="zh-CN" altLang="en-US" b="1" dirty="0"/>
              <a:t>加速</a:t>
            </a:r>
            <a:r>
              <a:rPr lang="zh-CN" altLang="en-US" dirty="0"/>
              <a:t>：使用专用的硬件（如 </a:t>
            </a:r>
            <a:r>
              <a:rPr lang="en-US" altLang="zh-CN" dirty="0"/>
              <a:t>GPU</a:t>
            </a:r>
            <a:r>
              <a:rPr lang="zh-CN" altLang="en-US" dirty="0"/>
              <a:t>、</a:t>
            </a:r>
            <a:r>
              <a:rPr lang="en-US" altLang="zh-CN" dirty="0"/>
              <a:t>TPU</a:t>
            </a:r>
            <a:r>
              <a:rPr lang="zh-CN" altLang="en-US" dirty="0"/>
              <a:t>）和优化的算法（如图计算库、并行计算）来加速模型的推理过程。</a:t>
            </a:r>
          </a:p>
          <a:p>
            <a:r>
              <a:rPr lang="zh-CN" altLang="en-US" b="1" dirty="0"/>
              <a:t>监控和维护</a:t>
            </a:r>
            <a:r>
              <a:rPr lang="zh-CN" altLang="en-US" dirty="0"/>
              <a:t>：部署后的模型需要持续监控其性能，并进行必要的维护和更新，以确保其在实际应用中始终保持高效和准确。</a:t>
            </a:r>
          </a:p>
        </p:txBody>
      </p:sp>
    </p:spTree>
    <p:extLst>
      <p:ext uri="{BB962C8B-B14F-4D97-AF65-F5344CB8AC3E}">
        <p14:creationId xmlns:p14="http://schemas.microsoft.com/office/powerpoint/2010/main" val="816831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5C4BBAD2-AB9F-5B4E-BCA2-E31B3F7F7B35}"/>
              </a:ext>
            </a:extLst>
          </p:cNvPr>
          <p:cNvSpPr>
            <a:spLocks noGrp="1"/>
          </p:cNvSpPr>
          <p:nvPr>
            <p:ph type="title"/>
          </p:nvPr>
        </p:nvSpPr>
        <p:spPr>
          <a:xfrm>
            <a:off x="623635" y="171570"/>
            <a:ext cx="10963473" cy="589190"/>
          </a:xfrm>
        </p:spPr>
        <p:txBody>
          <a:bodyPr>
            <a:normAutofit fontScale="90000"/>
          </a:bodyPr>
          <a:lstStyle/>
          <a:p>
            <a:r>
              <a:rPr lang="en-US" altLang="zh-CN" dirty="0"/>
              <a:t>CPU</a:t>
            </a:r>
            <a:r>
              <a:rPr lang="zh-CN" altLang="en-US" dirty="0"/>
              <a:t> 与 </a:t>
            </a:r>
            <a:r>
              <a:rPr lang="en-US" altLang="zh-CN" dirty="0"/>
              <a:t>GPU</a:t>
            </a:r>
            <a:r>
              <a:rPr lang="zh-CN" altLang="en-US" dirty="0"/>
              <a:t> 的</a:t>
            </a:r>
            <a:r>
              <a:rPr lang="zh-CN" altLang="en-US" b="1" dirty="0">
                <a:solidFill>
                  <a:srgbClr val="FF0000"/>
                </a:solidFill>
              </a:rPr>
              <a:t>异构</a:t>
            </a:r>
            <a:r>
              <a:rPr lang="zh-CN" altLang="en-US" dirty="0"/>
              <a:t>工作流程 </a:t>
            </a:r>
            <a:r>
              <a:rPr lang="en-US" altLang="zh-CN" dirty="0"/>
              <a:t>Workflow</a:t>
            </a:r>
            <a:endParaRPr lang="zh-CN" altLang="en-US" dirty="0"/>
          </a:p>
        </p:txBody>
      </p:sp>
      <p:sp>
        <p:nvSpPr>
          <p:cNvPr id="5" name="内容占位符 5">
            <a:extLst>
              <a:ext uri="{FF2B5EF4-FFF2-40B4-BE49-F238E27FC236}">
                <a16:creationId xmlns:a16="http://schemas.microsoft.com/office/drawing/2014/main" id="{6EE6148D-B72E-804F-98F1-7FC251FFBDF5}"/>
              </a:ext>
            </a:extLst>
          </p:cNvPr>
          <p:cNvSpPr>
            <a:spLocks noGrp="1"/>
          </p:cNvSpPr>
          <p:nvPr>
            <p:ph sz="half" idx="1"/>
          </p:nvPr>
        </p:nvSpPr>
        <p:spPr>
          <a:xfrm>
            <a:off x="623635" y="820110"/>
            <a:ext cx="10963473" cy="2735891"/>
          </a:xfrm>
        </p:spPr>
        <p:txBody>
          <a:bodyPr>
            <a:normAutofit fontScale="55000" lnSpcReduction="20000"/>
          </a:bodyPr>
          <a:lstStyle/>
          <a:p>
            <a:pPr>
              <a:lnSpc>
                <a:spcPct val="160000"/>
              </a:lnSpc>
            </a:pPr>
            <a:r>
              <a:rPr lang="en-US" altLang="zh-CN" dirty="0"/>
              <a:t>CPU</a:t>
            </a:r>
            <a:r>
              <a:rPr lang="zh-CN" altLang="en-US" dirty="0"/>
              <a:t>把数据准备好，并保存在</a:t>
            </a:r>
            <a:r>
              <a:rPr lang="en-US" altLang="zh-CN" dirty="0"/>
              <a:t>CPU</a:t>
            </a:r>
            <a:r>
              <a:rPr lang="zh-CN" altLang="en-US" dirty="0"/>
              <a:t>内存中；</a:t>
            </a:r>
          </a:p>
          <a:p>
            <a:pPr>
              <a:lnSpc>
                <a:spcPct val="160000"/>
              </a:lnSpc>
            </a:pPr>
            <a:r>
              <a:rPr lang="zh-CN" altLang="en-US" dirty="0"/>
              <a:t>将待处理的数据从</a:t>
            </a:r>
            <a:r>
              <a:rPr lang="en-US" altLang="zh-CN" dirty="0"/>
              <a:t>CPU</a:t>
            </a:r>
            <a:r>
              <a:rPr lang="zh-CN" altLang="en-US" dirty="0"/>
              <a:t>内存复制到</a:t>
            </a:r>
            <a:r>
              <a:rPr lang="en-US" altLang="zh-CN" dirty="0"/>
              <a:t>GPU</a:t>
            </a:r>
            <a:r>
              <a:rPr lang="zh-CN" altLang="en-US" dirty="0"/>
              <a:t>内存（处理①）；</a:t>
            </a:r>
          </a:p>
          <a:p>
            <a:pPr>
              <a:lnSpc>
                <a:spcPct val="160000"/>
              </a:lnSpc>
            </a:pPr>
            <a:r>
              <a:rPr lang="en-US" altLang="zh-CN" dirty="0"/>
              <a:t>CPU</a:t>
            </a:r>
            <a:r>
              <a:rPr lang="zh-CN" altLang="en-US" dirty="0"/>
              <a:t>指示</a:t>
            </a:r>
            <a:r>
              <a:rPr lang="en-US" altLang="zh-CN" dirty="0"/>
              <a:t>GPU</a:t>
            </a:r>
            <a:r>
              <a:rPr lang="zh-CN" altLang="en-US" dirty="0"/>
              <a:t>工作，配置并启动</a:t>
            </a:r>
            <a:r>
              <a:rPr lang="en-US" altLang="zh-CN" dirty="0"/>
              <a:t>GPU</a:t>
            </a:r>
            <a:r>
              <a:rPr lang="zh-CN" altLang="en-US" dirty="0"/>
              <a:t>内核（处理②）；</a:t>
            </a:r>
          </a:p>
          <a:p>
            <a:pPr>
              <a:lnSpc>
                <a:spcPct val="160000"/>
              </a:lnSpc>
            </a:pPr>
            <a:r>
              <a:rPr lang="zh-CN" altLang="en-US" dirty="0"/>
              <a:t>多个</a:t>
            </a:r>
            <a:r>
              <a:rPr lang="en-US" altLang="zh-CN" dirty="0"/>
              <a:t>GPU</a:t>
            </a:r>
            <a:r>
              <a:rPr lang="zh-CN" altLang="en-US" dirty="0"/>
              <a:t>内核并行执行，处理准备好的数据（图中的③处理）；</a:t>
            </a:r>
          </a:p>
          <a:p>
            <a:pPr>
              <a:lnSpc>
                <a:spcPct val="160000"/>
              </a:lnSpc>
            </a:pPr>
            <a:r>
              <a:rPr lang="zh-CN" altLang="en-US" dirty="0"/>
              <a:t>处理完成后，将处理结果复制回</a:t>
            </a:r>
            <a:r>
              <a:rPr lang="en-US" altLang="zh-CN" dirty="0"/>
              <a:t>CPU</a:t>
            </a:r>
            <a:r>
              <a:rPr lang="zh-CN" altLang="en-US" dirty="0"/>
              <a:t>内存（处理④）；</a:t>
            </a:r>
          </a:p>
          <a:p>
            <a:pPr>
              <a:lnSpc>
                <a:spcPct val="160000"/>
              </a:lnSpc>
            </a:pPr>
            <a:r>
              <a:rPr lang="en-US" altLang="zh-CN" dirty="0"/>
              <a:t>CPU</a:t>
            </a:r>
            <a:r>
              <a:rPr lang="zh-CN" altLang="en-US" dirty="0"/>
              <a:t>把</a:t>
            </a:r>
            <a:r>
              <a:rPr lang="en-US" altLang="zh-CN" dirty="0"/>
              <a:t>GPU</a:t>
            </a:r>
            <a:r>
              <a:rPr lang="zh-CN" altLang="en-US" dirty="0"/>
              <a:t>的结果进行后续处理。</a:t>
            </a:r>
          </a:p>
        </p:txBody>
      </p:sp>
      <p:pic>
        <p:nvPicPr>
          <p:cNvPr id="6" name="图片 5">
            <a:extLst>
              <a:ext uri="{FF2B5EF4-FFF2-40B4-BE49-F238E27FC236}">
                <a16:creationId xmlns:a16="http://schemas.microsoft.com/office/drawing/2014/main" id="{826EDB8E-B8AD-BB4B-BCAA-4F9E301D5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6992" y="1087629"/>
            <a:ext cx="3739691" cy="2004192"/>
          </a:xfrm>
          <a:prstGeom prst="rect">
            <a:avLst/>
          </a:prstGeom>
        </p:spPr>
      </p:pic>
      <p:sp>
        <p:nvSpPr>
          <p:cNvPr id="7" name="矩形 6"/>
          <p:cNvSpPr/>
          <p:nvPr/>
        </p:nvSpPr>
        <p:spPr>
          <a:xfrm>
            <a:off x="440267" y="3823520"/>
            <a:ext cx="9872133" cy="2127634"/>
          </a:xfrm>
          <a:prstGeom prst="rect">
            <a:avLst/>
          </a:prstGeom>
        </p:spPr>
        <p:txBody>
          <a:bodyPr wrap="square">
            <a:spAutoFit/>
          </a:bodyPr>
          <a:lstStyle/>
          <a:p>
            <a:pPr>
              <a:lnSpc>
                <a:spcPct val="150000"/>
              </a:lnSpc>
            </a:pPr>
            <a:r>
              <a:rPr lang="zh-CN" altLang="en-US" dirty="0">
                <a:latin typeface="-apple-system"/>
              </a:rPr>
              <a:t>通过这样的异构设置，我们就可以更充分、高效地协同发挥不同组件的优势特性，以实现更高的性能。我们以游戏为例：现代游戏画面逼真复杂，对计算能力提出了极高要求。传统 </a:t>
            </a:r>
            <a:r>
              <a:rPr lang="en-US" altLang="zh-CN" dirty="0">
                <a:latin typeface="-apple-system"/>
              </a:rPr>
              <a:t>CPU </a:t>
            </a:r>
            <a:r>
              <a:rPr lang="zh-CN" altLang="en-US" dirty="0">
                <a:latin typeface="-apple-system"/>
              </a:rPr>
              <a:t>难以满足如此严苛的性能需求，而 </a:t>
            </a:r>
            <a:r>
              <a:rPr lang="en-US" altLang="zh-CN" dirty="0">
                <a:latin typeface="-apple-system"/>
              </a:rPr>
              <a:t>GPU </a:t>
            </a:r>
            <a:r>
              <a:rPr lang="zh-CN" altLang="en-US" dirty="0">
                <a:latin typeface="-apple-system"/>
              </a:rPr>
              <a:t>擅长图形处理，能够高效渲染游戏画面。异构计算将 </a:t>
            </a:r>
            <a:r>
              <a:rPr lang="en-US" altLang="zh-CN" dirty="0">
                <a:latin typeface="-apple-system"/>
              </a:rPr>
              <a:t>CPU </a:t>
            </a:r>
            <a:r>
              <a:rPr lang="zh-CN" altLang="en-US" dirty="0">
                <a:latin typeface="-apple-system"/>
              </a:rPr>
              <a:t>和 </a:t>
            </a:r>
            <a:r>
              <a:rPr lang="en-US" altLang="zh-CN" dirty="0">
                <a:latin typeface="-apple-system"/>
              </a:rPr>
              <a:t>GPU </a:t>
            </a:r>
            <a:r>
              <a:rPr lang="zh-CN" altLang="en-US" dirty="0">
                <a:latin typeface="-apple-system"/>
              </a:rPr>
              <a:t>优势互补，强强联合。</a:t>
            </a:r>
            <a:r>
              <a:rPr lang="en-US" altLang="zh-CN" dirty="0">
                <a:latin typeface="-apple-system"/>
              </a:rPr>
              <a:t>CPU </a:t>
            </a:r>
            <a:r>
              <a:rPr lang="zh-CN" altLang="en-US" dirty="0">
                <a:latin typeface="-apple-system"/>
              </a:rPr>
              <a:t>负责游戏逻辑、场景构建等任务，</a:t>
            </a:r>
            <a:r>
              <a:rPr lang="en-US" altLang="zh-CN" dirty="0">
                <a:latin typeface="-apple-system"/>
              </a:rPr>
              <a:t>GPU </a:t>
            </a:r>
            <a:r>
              <a:rPr lang="zh-CN" altLang="en-US" dirty="0">
                <a:latin typeface="-apple-system"/>
              </a:rPr>
              <a:t>则专注于画面渲染。两者分工协作，实现更高效的硬件利用率。</a:t>
            </a:r>
            <a:endParaRPr lang="zh-CN" altLang="en-US" dirty="0"/>
          </a:p>
        </p:txBody>
      </p:sp>
    </p:spTree>
    <p:extLst>
      <p:ext uri="{BB962C8B-B14F-4D97-AF65-F5344CB8AC3E}">
        <p14:creationId xmlns:p14="http://schemas.microsoft.com/office/powerpoint/2010/main" val="4268590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4464" y="237744"/>
            <a:ext cx="10515600" cy="639128"/>
          </a:xfrm>
        </p:spPr>
        <p:txBody>
          <a:bodyPr>
            <a:normAutofit fontScale="90000"/>
          </a:bodyPr>
          <a:lstStyle/>
          <a:p>
            <a:r>
              <a:rPr lang="en-US" altLang="zh-CN" sz="4000" b="1" dirty="0" smtClean="0"/>
              <a:t>Tensor(</a:t>
            </a:r>
            <a:r>
              <a:rPr lang="zh-CN" altLang="en-US" sz="4000" b="1" smtClean="0"/>
              <a:t>张量</a:t>
            </a:r>
            <a:r>
              <a:rPr lang="en-US" altLang="zh-CN" sz="4000" b="1" smtClean="0"/>
              <a:t>) </a:t>
            </a:r>
            <a:r>
              <a:rPr lang="en-US" altLang="zh-CN" sz="4000" b="1" dirty="0"/>
              <a:t>Core </a:t>
            </a:r>
            <a:r>
              <a:rPr lang="zh-CN" altLang="en-US" sz="4000" b="1" dirty="0" smtClean="0"/>
              <a:t>基本原理</a:t>
            </a:r>
            <a:endParaRPr lang="zh-CN" altLang="en-US" sz="4000"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101162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1384" y="95102"/>
            <a:ext cx="1591733" cy="129343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166159" y="288482"/>
            <a:ext cx="1270000" cy="200055"/>
          </a:xfrm>
          <a:prstGeom prst="rect">
            <a:avLst/>
          </a:prstGeom>
          <a:noFill/>
          <a:ln>
            <a:solidFill>
              <a:schemeClr val="accent1"/>
            </a:solidFill>
          </a:ln>
        </p:spPr>
        <p:txBody>
          <a:bodyPr wrap="square" rtlCol="0">
            <a:spAutoFit/>
          </a:bodyPr>
          <a:lstStyle/>
          <a:p>
            <a:pPr algn="ctr"/>
            <a:r>
              <a:rPr lang="en-US" altLang="zh-CN" sz="700" dirty="0">
                <a:latin typeface="微软雅黑" panose="020B0503020204020204" pitchFamily="34" charset="-122"/>
                <a:ea typeface="微软雅黑" panose="020B0503020204020204" pitchFamily="34" charset="-122"/>
              </a:rPr>
              <a:t>main</a:t>
            </a:r>
          </a:p>
        </p:txBody>
      </p:sp>
      <p:sp>
        <p:nvSpPr>
          <p:cNvPr id="6" name="文本框 5"/>
          <p:cNvSpPr txBox="1"/>
          <p:nvPr/>
        </p:nvSpPr>
        <p:spPr>
          <a:xfrm>
            <a:off x="166159" y="540148"/>
            <a:ext cx="1270000" cy="200055"/>
          </a:xfrm>
          <a:prstGeom prst="rect">
            <a:avLst/>
          </a:prstGeom>
          <a:noFill/>
          <a:ln>
            <a:solidFill>
              <a:schemeClr val="accent1"/>
            </a:solidFill>
          </a:ln>
        </p:spPr>
        <p:txBody>
          <a:bodyPr wrap="square" rtlCol="0">
            <a:spAutoFit/>
          </a:bodyPr>
          <a:lstStyle>
            <a:defPPr>
              <a:defRPr lang="zh-CN"/>
            </a:defPPr>
            <a:lvl1pPr>
              <a:defRPr sz="1200" b="1"/>
            </a:lvl1pPr>
          </a:lstStyle>
          <a:p>
            <a:pPr algn="ctr"/>
            <a:r>
              <a:rPr lang="en-US" altLang="zh-CN" sz="700" dirty="0" err="1">
                <a:latin typeface="微软雅黑" panose="020B0503020204020204" pitchFamily="34" charset="-122"/>
                <a:ea typeface="微软雅黑" panose="020B0503020204020204" pitchFamily="34" charset="-122"/>
              </a:rPr>
              <a:t>launch_server_process</a:t>
            </a:r>
            <a:endParaRPr lang="en-US" altLang="zh-CN" sz="7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11239" y="51081"/>
            <a:ext cx="2252311" cy="230832"/>
          </a:xfrm>
          <a:prstGeom prst="rect">
            <a:avLst/>
          </a:prstGeom>
          <a:noFill/>
        </p:spPr>
        <p:txBody>
          <a:bodyPr wrap="square" rtlCol="0">
            <a:spAutoFit/>
          </a:bodyPr>
          <a:lstStyle/>
          <a:p>
            <a:r>
              <a:rPr lang="en-US" altLang="zh-CN" sz="900" b="1" dirty="0" smtClean="0">
                <a:latin typeface="微软雅黑" panose="020B0503020204020204" pitchFamily="34" charset="-122"/>
                <a:ea typeface="微软雅黑" panose="020B0503020204020204" pitchFamily="34" charset="-122"/>
              </a:rPr>
              <a:t>lauch_server.py – </a:t>
            </a:r>
            <a:r>
              <a:rPr lang="en-US" altLang="zh-CN" sz="900" b="1" dirty="0" err="1" smtClean="0">
                <a:latin typeface="微软雅黑" panose="020B0503020204020204" pitchFamily="34" charset="-122"/>
                <a:ea typeface="微软雅黑" panose="020B0503020204020204" pitchFamily="34" charset="-122"/>
              </a:rPr>
              <a:t>python.sglang</a:t>
            </a:r>
            <a:endParaRPr lang="en-US" altLang="zh-CN" sz="9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66159" y="820195"/>
            <a:ext cx="1270000" cy="200055"/>
          </a:xfrm>
          <a:prstGeom prst="rect">
            <a:avLst/>
          </a:prstGeom>
          <a:noFill/>
          <a:ln>
            <a:solidFill>
              <a:schemeClr val="accent1"/>
            </a:solidFill>
          </a:ln>
        </p:spPr>
        <p:txBody>
          <a:bodyPr wrap="square" rtlCol="0">
            <a:spAutoFit/>
          </a:bodyPr>
          <a:lstStyle>
            <a:defPPr>
              <a:defRPr lang="zh-CN"/>
            </a:defPPr>
            <a:lvl1pPr>
              <a:defRPr sz="1200" b="0"/>
            </a:lvl1pPr>
          </a:lstStyle>
          <a:p>
            <a:pPr algn="ctr"/>
            <a:r>
              <a:rPr lang="en-US" altLang="zh-CN" sz="700" b="1" dirty="0" err="1">
                <a:latin typeface="微软雅黑" panose="020B0503020204020204" pitchFamily="34" charset="-122"/>
                <a:ea typeface="微软雅黑" panose="020B0503020204020204" pitchFamily="34" charset="-122"/>
              </a:rPr>
              <a:t>run_server</a:t>
            </a:r>
            <a:endParaRPr lang="en-US" altLang="zh-CN" sz="700" b="1" dirty="0">
              <a:latin typeface="微软雅黑" panose="020B0503020204020204" pitchFamily="34" charset="-122"/>
              <a:ea typeface="微软雅黑" panose="020B0503020204020204" pitchFamily="34" charset="-122"/>
            </a:endParaRPr>
          </a:p>
        </p:txBody>
      </p:sp>
      <p:sp>
        <p:nvSpPr>
          <p:cNvPr id="10" name="矩形 9"/>
          <p:cNvSpPr/>
          <p:nvPr/>
        </p:nvSpPr>
        <p:spPr>
          <a:xfrm>
            <a:off x="67735" y="1499585"/>
            <a:ext cx="1591733" cy="86261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文本框 10"/>
          <p:cNvSpPr txBox="1"/>
          <p:nvPr/>
        </p:nvSpPr>
        <p:spPr>
          <a:xfrm>
            <a:off x="166159" y="1734169"/>
            <a:ext cx="1019740" cy="184666"/>
          </a:xfrm>
          <a:prstGeom prst="rect">
            <a:avLst/>
          </a:prstGeom>
          <a:noFill/>
          <a:ln>
            <a:solidFill>
              <a:schemeClr val="accent1"/>
            </a:solidFill>
          </a:ln>
        </p:spPr>
        <p:txBody>
          <a:bodyPr wrap="square" rtlCol="0">
            <a:spAutoFit/>
          </a:bodyPr>
          <a:lstStyle/>
          <a:p>
            <a:pPr algn="ctr"/>
            <a:r>
              <a:rPr lang="en-US" altLang="zh-CN" sz="600" dirty="0">
                <a:latin typeface="微软雅黑" panose="020B0503020204020204" pitchFamily="34" charset="-122"/>
                <a:ea typeface="微软雅黑" panose="020B0503020204020204" pitchFamily="34" charset="-122"/>
              </a:rPr>
              <a:t>v1_chat_completions</a:t>
            </a:r>
          </a:p>
        </p:txBody>
      </p:sp>
      <p:sp>
        <p:nvSpPr>
          <p:cNvPr id="13" name="文本框 12"/>
          <p:cNvSpPr txBox="1"/>
          <p:nvPr/>
        </p:nvSpPr>
        <p:spPr>
          <a:xfrm>
            <a:off x="0" y="1504981"/>
            <a:ext cx="1732547" cy="230832"/>
          </a:xfrm>
          <a:prstGeom prst="rect">
            <a:avLst/>
          </a:prstGeom>
          <a:noFill/>
        </p:spPr>
        <p:txBody>
          <a:bodyPr wrap="square" rtlCol="0">
            <a:spAutoFit/>
          </a:bodyPr>
          <a:lstStyle/>
          <a:p>
            <a:r>
              <a:rPr lang="en-US" altLang="zh-CN" sz="900" dirty="0" smtClean="0">
                <a:latin typeface="微软雅黑" panose="020B0503020204020204" pitchFamily="34" charset="-122"/>
                <a:ea typeface="微软雅黑" panose="020B0503020204020204" pitchFamily="34" charset="-122"/>
              </a:rPr>
              <a:t>adapter.py—</a:t>
            </a:r>
            <a:r>
              <a:rPr lang="zh-CN" altLang="en-US" sz="900" dirty="0" smtClean="0">
                <a:latin typeface="微软雅黑" panose="020B0503020204020204" pitchFamily="34" charset="-122"/>
                <a:ea typeface="微软雅黑" panose="020B0503020204020204" pitchFamily="34" charset="-122"/>
              </a:rPr>
              <a:t>访问</a:t>
            </a:r>
            <a:endParaRPr lang="en-US" altLang="zh-CN" sz="900" dirty="0">
              <a:latin typeface="微软雅黑" panose="020B0503020204020204" pitchFamily="34" charset="-122"/>
              <a:ea typeface="微软雅黑" panose="020B0503020204020204" pitchFamily="34" charset="-122"/>
            </a:endParaRPr>
          </a:p>
        </p:txBody>
      </p:sp>
      <p:sp>
        <p:nvSpPr>
          <p:cNvPr id="18" name="矩形 17"/>
          <p:cNvSpPr/>
          <p:nvPr/>
        </p:nvSpPr>
        <p:spPr>
          <a:xfrm>
            <a:off x="67734" y="2498931"/>
            <a:ext cx="1591733" cy="88879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文本框 18"/>
          <p:cNvSpPr txBox="1"/>
          <p:nvPr/>
        </p:nvSpPr>
        <p:spPr>
          <a:xfrm>
            <a:off x="202137" y="2597676"/>
            <a:ext cx="1013884" cy="169277"/>
          </a:xfrm>
          <a:prstGeom prst="rect">
            <a:avLst/>
          </a:prstGeom>
          <a:noFill/>
          <a:ln>
            <a:solidFill>
              <a:schemeClr val="accent1"/>
            </a:solidFill>
          </a:ln>
        </p:spPr>
        <p:txBody>
          <a:bodyPr wrap="square" rtlCol="0">
            <a:spAutoFit/>
          </a:bodyPr>
          <a:lstStyle/>
          <a:p>
            <a:r>
              <a:rPr lang="en-US" altLang="zh-CN" sz="500" dirty="0" err="1">
                <a:latin typeface="微软雅黑" panose="020B0503020204020204" pitchFamily="34" charset="-122"/>
                <a:ea typeface="微软雅黑" panose="020B0503020204020204" pitchFamily="34" charset="-122"/>
              </a:rPr>
              <a:t>generate_request</a:t>
            </a:r>
            <a:endParaRPr lang="en-US" altLang="zh-CN" sz="7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7492" y="2448122"/>
            <a:ext cx="1750037" cy="200055"/>
          </a:xfrm>
          <a:prstGeom prst="rect">
            <a:avLst/>
          </a:prstGeom>
          <a:noFill/>
        </p:spPr>
        <p:txBody>
          <a:bodyPr wrap="square" rtlCol="0">
            <a:spAutoFit/>
          </a:bodyPr>
          <a:lstStyle/>
          <a:p>
            <a:r>
              <a:rPr lang="en-US" altLang="zh-CN" sz="700" dirty="0" smtClean="0">
                <a:latin typeface="微软雅黑" panose="020B0503020204020204" pitchFamily="34" charset="-122"/>
                <a:ea typeface="微软雅黑" panose="020B0503020204020204" pitchFamily="34" charset="-122"/>
              </a:rPr>
              <a:t>tokenizer_manager.py—</a:t>
            </a:r>
            <a:r>
              <a:rPr lang="zh-CN" altLang="en-US" sz="700" dirty="0" smtClean="0">
                <a:latin typeface="微软雅黑" panose="020B0503020204020204" pitchFamily="34" charset="-122"/>
                <a:ea typeface="微软雅黑" panose="020B0503020204020204" pitchFamily="34" charset="-122"/>
              </a:rPr>
              <a:t>分词管理器</a:t>
            </a:r>
            <a:endParaRPr lang="en-US" altLang="zh-CN" sz="700" dirty="0">
              <a:latin typeface="微软雅黑" panose="020B0503020204020204" pitchFamily="34" charset="-122"/>
              <a:ea typeface="微软雅黑" panose="020B0503020204020204" pitchFamily="34" charset="-122"/>
            </a:endParaRPr>
          </a:p>
        </p:txBody>
      </p:sp>
      <p:sp>
        <p:nvSpPr>
          <p:cNvPr id="2" name="矩形 1"/>
          <p:cNvSpPr/>
          <p:nvPr/>
        </p:nvSpPr>
        <p:spPr>
          <a:xfrm>
            <a:off x="841933" y="2905948"/>
            <a:ext cx="1188452" cy="138499"/>
          </a:xfrm>
          <a:prstGeom prst="rect">
            <a:avLst/>
          </a:prstGeom>
        </p:spPr>
        <p:txBody>
          <a:bodyPr wrap="square">
            <a:spAutoFit/>
          </a:bodyPr>
          <a:lstStyle/>
          <a:p>
            <a:r>
              <a:rPr lang="en-US" altLang="zh-CN" sz="300" dirty="0" err="1">
                <a:solidFill>
                  <a:srgbClr val="FF0000"/>
                </a:solidFill>
                <a:latin typeface="微软雅黑" panose="020B0503020204020204" pitchFamily="34" charset="-122"/>
                <a:ea typeface="微软雅黑" panose="020B0503020204020204" pitchFamily="34" charset="-122"/>
              </a:rPr>
              <a:t>input_token_num</a:t>
            </a:r>
            <a:r>
              <a:rPr lang="en-US" altLang="zh-CN" sz="300" dirty="0">
                <a:solidFill>
                  <a:srgbClr val="FF0000"/>
                </a:solidFill>
                <a:latin typeface="微软雅黑" panose="020B0503020204020204" pitchFamily="34" charset="-122"/>
                <a:ea typeface="微软雅黑" panose="020B0503020204020204" pitchFamily="34" charset="-122"/>
              </a:rPr>
              <a:t> &gt;= </a:t>
            </a:r>
            <a:r>
              <a:rPr lang="en-US" altLang="zh-CN" sz="300" dirty="0" err="1" smtClean="0">
                <a:solidFill>
                  <a:srgbClr val="FF0000"/>
                </a:solidFill>
                <a:latin typeface="微软雅黑" panose="020B0503020204020204" pitchFamily="34" charset="-122"/>
                <a:ea typeface="微软雅黑" panose="020B0503020204020204" pitchFamily="34" charset="-122"/>
              </a:rPr>
              <a:t>self.context_len</a:t>
            </a:r>
            <a:endParaRPr lang="en-US" altLang="zh-CN" sz="300" b="0" dirty="0">
              <a:solidFill>
                <a:srgbClr val="FF0000"/>
              </a:solidFill>
              <a:effectLst/>
              <a:latin typeface="微软雅黑" panose="020B0503020204020204" pitchFamily="34" charset="-122"/>
              <a:ea typeface="微软雅黑" panose="020B0503020204020204" pitchFamily="34" charset="-122"/>
            </a:endParaRPr>
          </a:p>
        </p:txBody>
      </p:sp>
      <p:sp>
        <p:nvSpPr>
          <p:cNvPr id="15" name="矩形 14"/>
          <p:cNvSpPr/>
          <p:nvPr/>
        </p:nvSpPr>
        <p:spPr>
          <a:xfrm>
            <a:off x="1221317" y="1623329"/>
            <a:ext cx="681567" cy="276999"/>
          </a:xfrm>
          <a:prstGeom prst="rect">
            <a:avLst/>
          </a:prstGeom>
        </p:spPr>
        <p:txBody>
          <a:bodyPr wrap="square">
            <a:spAutoFit/>
          </a:bodyPr>
          <a:lstStyle/>
          <a:p>
            <a:r>
              <a:rPr lang="zh-CN" altLang="en-US" sz="400" dirty="0" smtClean="0">
                <a:solidFill>
                  <a:srgbClr val="FF0000"/>
                </a:solidFill>
                <a:latin typeface="微软雅黑" panose="020B0503020204020204" pitchFamily="34" charset="-122"/>
                <a:ea typeface="微软雅黑" panose="020B0503020204020204" pitchFamily="34" charset="-122"/>
              </a:rPr>
              <a:t>将请求转为</a:t>
            </a:r>
            <a:endParaRPr lang="en-US" altLang="zh-CN" sz="400" dirty="0" smtClean="0">
              <a:solidFill>
                <a:srgbClr val="FF0000"/>
              </a:solidFill>
              <a:latin typeface="微软雅黑" panose="020B0503020204020204" pitchFamily="34" charset="-122"/>
              <a:ea typeface="微软雅黑" panose="020B0503020204020204" pitchFamily="34" charset="-122"/>
            </a:endParaRPr>
          </a:p>
          <a:p>
            <a:r>
              <a:rPr lang="en-US" altLang="zh-CN" sz="400" dirty="0" err="1">
                <a:solidFill>
                  <a:srgbClr val="FF0000"/>
                </a:solidFill>
                <a:latin typeface="微软雅黑" panose="020B0503020204020204" pitchFamily="34" charset="-122"/>
                <a:ea typeface="微软雅黑" panose="020B0503020204020204" pitchFamily="34" charset="-122"/>
              </a:rPr>
              <a:t>tokenizer_manager</a:t>
            </a:r>
            <a:endParaRPr lang="en-US" altLang="zh-CN" sz="400" dirty="0">
              <a:solidFill>
                <a:srgbClr val="FF0000"/>
              </a:solidFill>
              <a:latin typeface="微软雅黑" panose="020B0503020204020204" pitchFamily="34" charset="-122"/>
              <a:ea typeface="微软雅黑" panose="020B0503020204020204" pitchFamily="34" charset="-122"/>
            </a:endParaRPr>
          </a:p>
          <a:p>
            <a:endParaRPr lang="en-US" altLang="zh-CN" sz="400" b="0" dirty="0">
              <a:solidFill>
                <a:srgbClr val="FF0000"/>
              </a:solidFill>
              <a:effectLst/>
              <a:latin typeface="微软雅黑" panose="020B0503020204020204" pitchFamily="34" charset="-122"/>
              <a:ea typeface="微软雅黑" panose="020B0503020204020204" pitchFamily="34" charset="-122"/>
            </a:endParaRPr>
          </a:p>
        </p:txBody>
      </p:sp>
      <p:sp>
        <p:nvSpPr>
          <p:cNvPr id="16" name="矩形 15"/>
          <p:cNvSpPr/>
          <p:nvPr/>
        </p:nvSpPr>
        <p:spPr>
          <a:xfrm>
            <a:off x="751381" y="2607269"/>
            <a:ext cx="1253125" cy="215444"/>
          </a:xfrm>
          <a:prstGeom prst="rect">
            <a:avLst/>
          </a:prstGeom>
        </p:spPr>
        <p:txBody>
          <a:bodyPr wrap="square">
            <a:spAutoFit/>
          </a:bodyPr>
          <a:lstStyle/>
          <a:p>
            <a:r>
              <a:rPr lang="zh-CN" altLang="en-US" sz="400" b="0" dirty="0" smtClean="0">
                <a:solidFill>
                  <a:srgbClr val="FF0000"/>
                </a:solidFill>
                <a:effectLst/>
                <a:latin typeface="微软雅黑" panose="020B0503020204020204" pitchFamily="34" charset="-122"/>
                <a:ea typeface="微软雅黑" panose="020B0503020204020204" pitchFamily="34" charset="-122"/>
              </a:rPr>
              <a:t>将</a:t>
            </a:r>
            <a:r>
              <a:rPr lang="en-US" altLang="zh-CN" sz="400" b="0" dirty="0" smtClean="0">
                <a:solidFill>
                  <a:srgbClr val="FF0000"/>
                </a:solidFill>
                <a:effectLst/>
                <a:latin typeface="微软雅黑" panose="020B0503020204020204" pitchFamily="34" charset="-122"/>
                <a:ea typeface="微软雅黑" panose="020B0503020204020204" pitchFamily="34" charset="-122"/>
              </a:rPr>
              <a:t>request</a:t>
            </a:r>
            <a:r>
              <a:rPr lang="zh-CN" altLang="en-US" sz="400" b="0" dirty="0" smtClean="0">
                <a:solidFill>
                  <a:srgbClr val="FF0000"/>
                </a:solidFill>
                <a:effectLst/>
                <a:latin typeface="微软雅黑" panose="020B0503020204020204" pitchFamily="34" charset="-122"/>
                <a:ea typeface="微软雅黑" panose="020B0503020204020204" pitchFamily="34" charset="-122"/>
              </a:rPr>
              <a:t>请求转为</a:t>
            </a:r>
            <a:r>
              <a:rPr lang="en-US" altLang="zh-CN" sz="400" dirty="0" err="1">
                <a:solidFill>
                  <a:srgbClr val="FF0000"/>
                </a:solidFill>
                <a:latin typeface="微软雅黑" panose="020B0503020204020204" pitchFamily="34" charset="-122"/>
                <a:ea typeface="微软雅黑" panose="020B0503020204020204" pitchFamily="34" charset="-122"/>
              </a:rPr>
              <a:t>tokenizer_manager</a:t>
            </a:r>
            <a:endParaRPr lang="en-US" altLang="zh-CN" sz="400" dirty="0">
              <a:solidFill>
                <a:srgbClr val="FF0000"/>
              </a:solidFill>
              <a:latin typeface="微软雅黑" panose="020B0503020204020204" pitchFamily="34" charset="-122"/>
              <a:ea typeface="微软雅黑" panose="020B0503020204020204" pitchFamily="34" charset="-122"/>
            </a:endParaRPr>
          </a:p>
          <a:p>
            <a:endParaRPr lang="en-US" altLang="zh-CN" sz="400" b="0" dirty="0">
              <a:solidFill>
                <a:srgbClr val="FF0000"/>
              </a:solidFill>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166159" y="1107512"/>
            <a:ext cx="1270000" cy="215444"/>
          </a:xfrm>
          <a:prstGeom prst="rect">
            <a:avLst/>
          </a:prstGeom>
          <a:noFill/>
          <a:ln>
            <a:solidFill>
              <a:schemeClr val="accent1"/>
            </a:solidFill>
          </a:ln>
        </p:spPr>
        <p:txBody>
          <a:bodyPr wrap="square" rtlCol="0">
            <a:spAutoFit/>
          </a:bodyPr>
          <a:lstStyle/>
          <a:p>
            <a:pPr algn="ctr"/>
            <a:r>
              <a:rPr lang="en-US" altLang="zh-CN" sz="800" dirty="0">
                <a:latin typeface="微软雅黑" panose="020B0503020204020204" pitchFamily="34" charset="-122"/>
                <a:ea typeface="微软雅黑" panose="020B0503020204020204" pitchFamily="34" charset="-122"/>
              </a:rPr>
              <a:t>/</a:t>
            </a:r>
            <a:r>
              <a:rPr lang="en-US" altLang="zh-CN" sz="700" b="1" dirty="0">
                <a:latin typeface="微软雅黑" panose="020B0503020204020204" pitchFamily="34" charset="-122"/>
                <a:ea typeface="微软雅黑" panose="020B0503020204020204" pitchFamily="34" charset="-122"/>
              </a:rPr>
              <a:t>v1/chat/completions</a:t>
            </a:r>
          </a:p>
        </p:txBody>
      </p:sp>
      <p:sp>
        <p:nvSpPr>
          <p:cNvPr id="25" name="文本框 24"/>
          <p:cNvSpPr txBox="1"/>
          <p:nvPr/>
        </p:nvSpPr>
        <p:spPr>
          <a:xfrm>
            <a:off x="156145" y="2015686"/>
            <a:ext cx="1037167" cy="288000"/>
          </a:xfrm>
          <a:prstGeom prst="rect">
            <a:avLst/>
          </a:prstGeom>
          <a:noFill/>
          <a:ln>
            <a:solidFill>
              <a:schemeClr val="accent1"/>
            </a:solidFill>
          </a:ln>
        </p:spPr>
        <p:txBody>
          <a:bodyPr wrap="square" rtlCol="0">
            <a:spAutoFit/>
          </a:bodyPr>
          <a:lstStyle/>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186267" y="2040644"/>
            <a:ext cx="983762" cy="246221"/>
          </a:xfrm>
          <a:prstGeom prst="rect">
            <a:avLst/>
          </a:prstGeom>
          <a:noFill/>
          <a:ln>
            <a:solidFill>
              <a:schemeClr val="accent1"/>
            </a:solidFill>
          </a:ln>
        </p:spPr>
        <p:txBody>
          <a:bodyPr wrap="square" rtlCol="0">
            <a:spAutoFit/>
          </a:bodyPr>
          <a:lstStyle/>
          <a:p>
            <a:r>
              <a:rPr lang="en-US" altLang="zh-CN" sz="500" dirty="0" err="1" smtClean="0">
                <a:latin typeface="微软雅黑" panose="020B0503020204020204" pitchFamily="34" charset="-122"/>
                <a:ea typeface="微软雅黑" panose="020B0503020204020204" pitchFamily="34" charset="-122"/>
              </a:rPr>
              <a:t>ChatCompletionRequest（openAI</a:t>
            </a:r>
            <a:r>
              <a:rPr lang="zh-CN" altLang="en-US" sz="500" dirty="0" smtClean="0">
                <a:latin typeface="微软雅黑" panose="020B0503020204020204" pitchFamily="34" charset="-122"/>
                <a:ea typeface="微软雅黑" panose="020B0503020204020204" pitchFamily="34" charset="-122"/>
              </a:rPr>
              <a:t>结构体）</a:t>
            </a:r>
            <a:endParaRPr lang="en-US" altLang="zh-CN" sz="500" dirty="0">
              <a:latin typeface="微软雅黑" panose="020B0503020204020204" pitchFamily="34" charset="-122"/>
              <a:ea typeface="微软雅黑" panose="020B0503020204020204" pitchFamily="34" charset="-122"/>
            </a:endParaRPr>
          </a:p>
        </p:txBody>
      </p:sp>
      <p:sp>
        <p:nvSpPr>
          <p:cNvPr id="3" name="矩形 2"/>
          <p:cNvSpPr/>
          <p:nvPr/>
        </p:nvSpPr>
        <p:spPr>
          <a:xfrm>
            <a:off x="569916" y="2086343"/>
            <a:ext cx="956732" cy="215444"/>
          </a:xfrm>
          <a:prstGeom prst="rect">
            <a:avLst/>
          </a:prstGeom>
        </p:spPr>
        <p:txBody>
          <a:bodyPr wrap="square">
            <a:spAutoFit/>
          </a:bodyPr>
          <a:lstStyle/>
          <a:p>
            <a:r>
              <a:rPr lang="zh-CN" altLang="en-US" sz="200" dirty="0">
                <a:solidFill>
                  <a:srgbClr val="FF0000"/>
                </a:solidFill>
                <a:latin typeface="微软雅黑" panose="020B0503020204020204" pitchFamily="34" charset="-122"/>
                <a:ea typeface="微软雅黑" panose="020B0503020204020204" pitchFamily="34" charset="-122"/>
              </a:rPr>
              <a:t> </a:t>
            </a:r>
            <a:r>
              <a:rPr lang="en-US" altLang="zh-CN" sz="200" dirty="0">
                <a:solidFill>
                  <a:srgbClr val="FF0000"/>
                </a:solidFill>
                <a:latin typeface="微软雅黑" panose="020B0503020204020204" pitchFamily="34" charset="-122"/>
                <a:ea typeface="微软雅黑" panose="020B0503020204020204" pitchFamily="34" charset="-122"/>
              </a:rPr>
              <a:t># </a:t>
            </a:r>
            <a:r>
              <a:rPr lang="zh-CN" altLang="en-US" sz="200" dirty="0">
                <a:solidFill>
                  <a:srgbClr val="FF0000"/>
                </a:solidFill>
                <a:latin typeface="微软雅黑" panose="020B0503020204020204" pitchFamily="34" charset="-122"/>
                <a:ea typeface="微软雅黑" panose="020B0503020204020204" pitchFamily="34" charset="-122"/>
              </a:rPr>
              <a:t>准备底层 </a:t>
            </a:r>
            <a:r>
              <a:rPr lang="en-US" altLang="zh-CN" sz="200" dirty="0" err="1">
                <a:solidFill>
                  <a:srgbClr val="FF0000"/>
                </a:solidFill>
                <a:latin typeface="微软雅黑" panose="020B0503020204020204" pitchFamily="34" charset="-122"/>
                <a:ea typeface="微软雅黑" panose="020B0503020204020204" pitchFamily="34" charset="-122"/>
              </a:rPr>
              <a:t>GenerateReqInput</a:t>
            </a:r>
            <a:r>
              <a:rPr lang="en-US" altLang="zh-CN" sz="200" dirty="0">
                <a:solidFill>
                  <a:srgbClr val="FF0000"/>
                </a:solidFill>
                <a:latin typeface="微软雅黑" panose="020B0503020204020204" pitchFamily="34" charset="-122"/>
                <a:ea typeface="微软雅黑" panose="020B0503020204020204" pitchFamily="34" charset="-122"/>
              </a:rPr>
              <a:t> </a:t>
            </a:r>
            <a:r>
              <a:rPr lang="zh-CN" altLang="en-US" sz="200" dirty="0">
                <a:solidFill>
                  <a:srgbClr val="FF0000"/>
                </a:solidFill>
                <a:latin typeface="微软雅黑" panose="020B0503020204020204" pitchFamily="34" charset="-122"/>
                <a:ea typeface="微软雅黑" panose="020B0503020204020204" pitchFamily="34" charset="-122"/>
              </a:rPr>
              <a:t>所需的数据</a:t>
            </a:r>
            <a:r>
              <a:rPr lang="en-US" altLang="zh-CN" sz="200" dirty="0" smtClean="0">
                <a:solidFill>
                  <a:srgbClr val="FF0000"/>
                </a:solidFill>
                <a:latin typeface="微软雅黑" panose="020B0503020204020204" pitchFamily="34" charset="-122"/>
                <a:ea typeface="微软雅黑" panose="020B0503020204020204" pitchFamily="34" charset="-122"/>
              </a:rPr>
              <a:t>:- </a:t>
            </a:r>
            <a:r>
              <a:rPr lang="en-US" altLang="zh-CN" sz="200" dirty="0">
                <a:solidFill>
                  <a:srgbClr val="FF0000"/>
                </a:solidFill>
                <a:latin typeface="微软雅黑" panose="020B0503020204020204" pitchFamily="34" charset="-122"/>
                <a:ea typeface="微软雅黑" panose="020B0503020204020204" pitchFamily="34" charset="-122"/>
              </a:rPr>
              <a:t>prompt: </a:t>
            </a:r>
            <a:r>
              <a:rPr lang="zh-CN" altLang="en-US" sz="200" dirty="0">
                <a:solidFill>
                  <a:srgbClr val="FF0000"/>
                </a:solidFill>
                <a:latin typeface="微软雅黑" panose="020B0503020204020204" pitchFamily="34" charset="-122"/>
                <a:ea typeface="微软雅黑" panose="020B0503020204020204" pitchFamily="34" charset="-122"/>
              </a:rPr>
              <a:t>完整的提示</a:t>
            </a:r>
            <a:r>
              <a:rPr lang="zh-CN" altLang="en-US" sz="200" dirty="0" smtClean="0">
                <a:solidFill>
                  <a:srgbClr val="FF0000"/>
                </a:solidFill>
                <a:latin typeface="微软雅黑" panose="020B0503020204020204" pitchFamily="34" charset="-122"/>
                <a:ea typeface="微软雅黑" panose="020B0503020204020204" pitchFamily="34" charset="-122"/>
              </a:rPr>
              <a:t>字符串，</a:t>
            </a:r>
            <a:r>
              <a:rPr lang="en-US" altLang="zh-CN" sz="200" dirty="0">
                <a:solidFill>
                  <a:srgbClr val="FF0000"/>
                </a:solidFill>
                <a:latin typeface="微软雅黑" panose="020B0503020204020204" pitchFamily="34" charset="-122"/>
                <a:ea typeface="微软雅黑" panose="020B0503020204020204" pitchFamily="34" charset="-122"/>
              </a:rPr>
              <a:t> - stop: </a:t>
            </a:r>
            <a:r>
              <a:rPr lang="zh-CN" altLang="en-US" sz="200" dirty="0">
                <a:solidFill>
                  <a:srgbClr val="FF0000"/>
                </a:solidFill>
                <a:latin typeface="微软雅黑" panose="020B0503020204020204" pitchFamily="34" charset="-122"/>
                <a:ea typeface="微软雅黑" panose="020B0503020204020204" pitchFamily="34" charset="-122"/>
              </a:rPr>
              <a:t>自定义停止</a:t>
            </a:r>
            <a:r>
              <a:rPr lang="zh-CN" altLang="en-US" sz="200" dirty="0" smtClean="0">
                <a:solidFill>
                  <a:srgbClr val="FF0000"/>
                </a:solidFill>
                <a:latin typeface="微软雅黑" panose="020B0503020204020204" pitchFamily="34" charset="-122"/>
                <a:ea typeface="微软雅黑" panose="020B0503020204020204" pitchFamily="34" charset="-122"/>
              </a:rPr>
              <a:t>词</a:t>
            </a:r>
            <a:r>
              <a:rPr lang="en-US" altLang="zh-CN" sz="200" dirty="0" smtClean="0">
                <a:solidFill>
                  <a:srgbClr val="FF0000"/>
                </a:solidFill>
                <a:latin typeface="微软雅黑" panose="020B0503020204020204" pitchFamily="34" charset="-122"/>
                <a:ea typeface="微软雅黑" panose="020B0503020204020204" pitchFamily="34" charset="-122"/>
              </a:rPr>
              <a:t>#</a:t>
            </a:r>
            <a:r>
              <a:rPr lang="en-US" altLang="zh-CN" sz="200" dirty="0">
                <a:solidFill>
                  <a:srgbClr val="FF0000"/>
                </a:solidFill>
                <a:latin typeface="微软雅黑" panose="020B0503020204020204" pitchFamily="34" charset="-122"/>
                <a:ea typeface="微软雅黑" panose="020B0503020204020204" pitchFamily="34" charset="-122"/>
              </a:rPr>
              <a:t> - </a:t>
            </a:r>
            <a:r>
              <a:rPr lang="en-US" altLang="zh-CN" sz="200" dirty="0" err="1">
                <a:solidFill>
                  <a:srgbClr val="FF0000"/>
                </a:solidFill>
                <a:latin typeface="微软雅黑" panose="020B0503020204020204" pitchFamily="34" charset="-122"/>
                <a:ea typeface="微软雅黑" panose="020B0503020204020204" pitchFamily="34" charset="-122"/>
              </a:rPr>
              <a:t>image_data</a:t>
            </a:r>
            <a:r>
              <a:rPr lang="en-US" altLang="zh-CN" sz="200" dirty="0">
                <a:solidFill>
                  <a:srgbClr val="FF0000"/>
                </a:solidFill>
                <a:latin typeface="微软雅黑" panose="020B0503020204020204" pitchFamily="34" charset="-122"/>
                <a:ea typeface="微软雅黑" panose="020B0503020204020204" pitchFamily="34" charset="-122"/>
              </a:rPr>
              <a:t>: None </a:t>
            </a:r>
            <a:r>
              <a:rPr lang="zh-CN" altLang="en-US" sz="200" dirty="0">
                <a:solidFill>
                  <a:srgbClr val="FF0000"/>
                </a:solidFill>
                <a:latin typeface="微软雅黑" panose="020B0503020204020204" pitchFamily="34" charset="-122"/>
                <a:ea typeface="微软雅黑" panose="020B0503020204020204" pitchFamily="34" charset="-122"/>
              </a:rPr>
              <a:t>或图片字符串列表</a:t>
            </a:r>
            <a:r>
              <a:rPr lang="en-US" altLang="zh-CN" sz="200" dirty="0">
                <a:solidFill>
                  <a:srgbClr val="FF0000"/>
                </a:solidFill>
                <a:latin typeface="微软雅黑" panose="020B0503020204020204" pitchFamily="34" charset="-122"/>
                <a:ea typeface="微软雅黑" panose="020B0503020204020204" pitchFamily="34" charset="-122"/>
              </a:rPr>
              <a:t>(URL</a:t>
            </a:r>
            <a:r>
              <a:rPr lang="zh-CN" altLang="en-US" sz="200" dirty="0">
                <a:solidFill>
                  <a:srgbClr val="FF0000"/>
                </a:solidFill>
                <a:latin typeface="微软雅黑" panose="020B0503020204020204" pitchFamily="34" charset="-122"/>
                <a:ea typeface="微软雅黑" panose="020B0503020204020204" pitchFamily="34" charset="-122"/>
              </a:rPr>
              <a:t>或</a:t>
            </a:r>
            <a:r>
              <a:rPr lang="en-US" altLang="zh-CN" sz="200" dirty="0">
                <a:solidFill>
                  <a:srgbClr val="FF0000"/>
                </a:solidFill>
                <a:latin typeface="微软雅黑" panose="020B0503020204020204" pitchFamily="34" charset="-122"/>
                <a:ea typeface="微软雅黑" panose="020B0503020204020204" pitchFamily="34" charset="-122"/>
              </a:rPr>
              <a:t>base64</a:t>
            </a:r>
            <a:r>
              <a:rPr lang="zh-CN" altLang="en-US" sz="200" dirty="0">
                <a:solidFill>
                  <a:srgbClr val="FF0000"/>
                </a:solidFill>
                <a:latin typeface="微软雅黑" panose="020B0503020204020204" pitchFamily="34" charset="-122"/>
                <a:ea typeface="微软雅黑" panose="020B0503020204020204" pitchFamily="34" charset="-122"/>
              </a:rPr>
              <a:t>字符串</a:t>
            </a:r>
            <a:r>
              <a:rPr lang="en-US" altLang="zh-CN" sz="200" dirty="0" smtClean="0">
                <a:solidFill>
                  <a:srgbClr val="FF0000"/>
                </a:solidFill>
                <a:latin typeface="微软雅黑" panose="020B0503020204020204" pitchFamily="34" charset="-122"/>
                <a:ea typeface="微软雅黑" panose="020B0503020204020204" pitchFamily="34" charset="-122"/>
              </a:rPr>
              <a:t>)</a:t>
            </a:r>
            <a:r>
              <a:rPr lang="zh-CN" altLang="en-US" sz="200" dirty="0" smtClean="0">
                <a:solidFill>
                  <a:srgbClr val="FF0000"/>
                </a:solidFill>
                <a:latin typeface="微软雅黑" panose="020B0503020204020204" pitchFamily="34" charset="-122"/>
                <a:ea typeface="微软雅黑" panose="020B0503020204020204" pitchFamily="34" charset="-122"/>
              </a:rPr>
              <a:t> </a:t>
            </a:r>
            <a:r>
              <a:rPr lang="en-US" altLang="zh-CN" sz="200" dirty="0">
                <a:solidFill>
                  <a:srgbClr val="FF0000"/>
                </a:solidFill>
                <a:latin typeface="微软雅黑" panose="020B0503020204020204" pitchFamily="34" charset="-122"/>
                <a:ea typeface="微软雅黑" panose="020B0503020204020204" pitchFamily="34" charset="-122"/>
              </a:rPr>
              <a:t>#  </a:t>
            </a:r>
            <a:r>
              <a:rPr lang="en-US" altLang="zh-CN" sz="200" dirty="0" smtClean="0">
                <a:solidFill>
                  <a:srgbClr val="FF0000"/>
                </a:solidFill>
                <a:latin typeface="微软雅黑" panose="020B0503020204020204" pitchFamily="34" charset="-122"/>
                <a:ea typeface="微软雅黑" panose="020B0503020204020204" pitchFamily="34" charset="-122"/>
              </a:rPr>
              <a:t>None </a:t>
            </a:r>
            <a:r>
              <a:rPr lang="zh-CN" altLang="en-US" sz="200" dirty="0">
                <a:solidFill>
                  <a:srgbClr val="FF0000"/>
                </a:solidFill>
                <a:latin typeface="微软雅黑" panose="020B0503020204020204" pitchFamily="34" charset="-122"/>
                <a:ea typeface="微软雅黑" panose="020B0503020204020204" pitchFamily="34" charset="-122"/>
              </a:rPr>
              <a:t>会跳过 </a:t>
            </a:r>
            <a:r>
              <a:rPr lang="en-US" altLang="zh-CN" sz="200" dirty="0" err="1">
                <a:solidFill>
                  <a:srgbClr val="FF0000"/>
                </a:solidFill>
                <a:latin typeface="微软雅黑" panose="020B0503020204020204" pitchFamily="34" charset="-122"/>
                <a:ea typeface="微软雅黑" panose="020B0503020204020204" pitchFamily="34" charset="-122"/>
              </a:rPr>
              <a:t>GenerateReqInput</a:t>
            </a:r>
            <a:r>
              <a:rPr lang="en-US" altLang="zh-CN" sz="200" dirty="0">
                <a:solidFill>
                  <a:srgbClr val="FF0000"/>
                </a:solidFill>
                <a:latin typeface="微软雅黑" panose="020B0503020204020204" pitchFamily="34" charset="-122"/>
                <a:ea typeface="微软雅黑" panose="020B0503020204020204" pitchFamily="34" charset="-122"/>
              </a:rPr>
              <a:t> </a:t>
            </a:r>
            <a:r>
              <a:rPr lang="zh-CN" altLang="en-US" sz="200" dirty="0">
                <a:solidFill>
                  <a:srgbClr val="FF0000"/>
                </a:solidFill>
                <a:latin typeface="微软雅黑" panose="020B0503020204020204" pitchFamily="34" charset="-122"/>
                <a:ea typeface="微软雅黑" panose="020B0503020204020204" pitchFamily="34" charset="-122"/>
              </a:rPr>
              <a:t>中的所有图片</a:t>
            </a:r>
            <a:r>
              <a:rPr lang="zh-CN" altLang="en-US" sz="200" dirty="0" smtClean="0">
                <a:solidFill>
                  <a:srgbClr val="FF0000"/>
                </a:solidFill>
                <a:latin typeface="微软雅黑" panose="020B0503020204020204" pitchFamily="34" charset="-122"/>
                <a:ea typeface="微软雅黑" panose="020B0503020204020204" pitchFamily="34" charset="-122"/>
              </a:rPr>
              <a:t>处理，解析</a:t>
            </a:r>
            <a:r>
              <a:rPr lang="en-US" altLang="zh-CN" sz="200" dirty="0" err="1" smtClean="0">
                <a:solidFill>
                  <a:srgbClr val="FF0000"/>
                </a:solidFill>
                <a:latin typeface="微软雅黑" panose="020B0503020204020204" pitchFamily="34" charset="-122"/>
                <a:ea typeface="微软雅黑" panose="020B0503020204020204" pitchFamily="34" charset="-122"/>
              </a:rPr>
              <a:t>requst</a:t>
            </a:r>
            <a:r>
              <a:rPr lang="zh-CN" altLang="en-US" sz="200" dirty="0" smtClean="0">
                <a:solidFill>
                  <a:srgbClr val="FF0000"/>
                </a:solidFill>
                <a:latin typeface="微软雅黑" panose="020B0503020204020204" pitchFamily="34" charset="-122"/>
                <a:ea typeface="微软雅黑" panose="020B0503020204020204" pitchFamily="34" charset="-122"/>
              </a:rPr>
              <a:t>等</a:t>
            </a:r>
            <a:endParaRPr lang="zh-CN" altLang="en-US" sz="200" dirty="0">
              <a:solidFill>
                <a:srgbClr val="FF0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88939" y="2804045"/>
            <a:ext cx="1037167" cy="216000"/>
          </a:xfrm>
          <a:prstGeom prst="rect">
            <a:avLst/>
          </a:prstGeom>
          <a:noFill/>
          <a:ln>
            <a:solidFill>
              <a:schemeClr val="accent1"/>
            </a:solidFill>
          </a:ln>
        </p:spPr>
        <p:txBody>
          <a:bodyPr wrap="square" rtlCol="0">
            <a:spAutoFit/>
          </a:bodyPr>
          <a:lstStyle/>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2137" y="2829003"/>
            <a:ext cx="983762" cy="169277"/>
          </a:xfrm>
          <a:prstGeom prst="rect">
            <a:avLst/>
          </a:prstGeom>
          <a:noFill/>
          <a:ln>
            <a:solidFill>
              <a:schemeClr val="accent1"/>
            </a:solidFill>
          </a:ln>
        </p:spPr>
        <p:txBody>
          <a:bodyPr wrap="square" rtlCol="0">
            <a:spAutoFit/>
          </a:bodyPr>
          <a:lstStyle/>
          <a:p>
            <a:r>
              <a:rPr lang="en-US" altLang="zh-CN" sz="500" dirty="0">
                <a:latin typeface="微软雅黑" panose="020B0503020204020204" pitchFamily="34" charset="-122"/>
                <a:ea typeface="微软雅黑" panose="020B0503020204020204" pitchFamily="34" charset="-122"/>
              </a:rPr>
              <a:t>_</a:t>
            </a:r>
            <a:r>
              <a:rPr lang="en-US" altLang="zh-CN" sz="500" dirty="0" err="1">
                <a:latin typeface="微软雅黑" panose="020B0503020204020204" pitchFamily="34" charset="-122"/>
                <a:ea typeface="微软雅黑" panose="020B0503020204020204" pitchFamily="34" charset="-122"/>
              </a:rPr>
              <a:t>tokenize_one_request</a:t>
            </a:r>
            <a:endParaRPr lang="en-US" altLang="zh-CN" sz="500" dirty="0">
              <a:latin typeface="微软雅黑" panose="020B0503020204020204" pitchFamily="34" charset="-122"/>
              <a:ea typeface="微软雅黑" panose="020B0503020204020204" pitchFamily="34" charset="-122"/>
            </a:endParaRPr>
          </a:p>
        </p:txBody>
      </p:sp>
      <p:sp>
        <p:nvSpPr>
          <p:cNvPr id="35" name="矩形 34"/>
          <p:cNvSpPr/>
          <p:nvPr/>
        </p:nvSpPr>
        <p:spPr>
          <a:xfrm>
            <a:off x="866272" y="2822366"/>
            <a:ext cx="1253125" cy="215444"/>
          </a:xfrm>
          <a:prstGeom prst="rect">
            <a:avLst/>
          </a:prstGeom>
        </p:spPr>
        <p:txBody>
          <a:bodyPr wrap="square">
            <a:spAutoFit/>
          </a:bodyPr>
          <a:lstStyle/>
          <a:p>
            <a:r>
              <a:rPr lang="zh-CN" altLang="en-US" sz="400" dirty="0" smtClean="0">
                <a:solidFill>
                  <a:srgbClr val="FF0000"/>
                </a:solidFill>
                <a:latin typeface="微软雅黑" panose="020B0503020204020204" pitchFamily="34" charset="-122"/>
                <a:ea typeface="微软雅黑" panose="020B0503020204020204" pitchFamily="34" charset="-122"/>
              </a:rPr>
              <a:t>校验组装</a:t>
            </a:r>
            <a:r>
              <a:rPr lang="zh-CN" altLang="en-US" sz="400" dirty="0">
                <a:solidFill>
                  <a:srgbClr val="FF0000"/>
                </a:solidFill>
                <a:latin typeface="微软雅黑" panose="020B0503020204020204" pitchFamily="34" charset="-122"/>
                <a:ea typeface="微软雅黑" panose="020B0503020204020204" pitchFamily="34" charset="-122"/>
              </a:rPr>
              <a:t>封装处理后的数据供后续使用</a:t>
            </a:r>
          </a:p>
          <a:p>
            <a:endParaRPr lang="en-US" altLang="zh-CN" sz="400" dirty="0">
              <a:solidFill>
                <a:srgbClr val="FF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88939" y="3136493"/>
            <a:ext cx="1037167" cy="216000"/>
          </a:xfrm>
          <a:prstGeom prst="rect">
            <a:avLst/>
          </a:prstGeom>
          <a:noFill/>
          <a:ln>
            <a:solidFill>
              <a:schemeClr val="accent1"/>
            </a:solidFill>
          </a:ln>
        </p:spPr>
        <p:txBody>
          <a:bodyPr wrap="square" rtlCol="0">
            <a:spAutoFit/>
          </a:bodyPr>
          <a:lstStyle/>
          <a:p>
            <a:endParaRPr lang="en-US" altLang="zh-CN" sz="1000" dirty="0" smtClean="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02137" y="3161451"/>
            <a:ext cx="983762" cy="169277"/>
          </a:xfrm>
          <a:prstGeom prst="rect">
            <a:avLst/>
          </a:prstGeom>
          <a:noFill/>
          <a:ln>
            <a:solidFill>
              <a:schemeClr val="accent1"/>
            </a:solidFill>
          </a:ln>
        </p:spPr>
        <p:txBody>
          <a:bodyPr wrap="square" rtlCol="0">
            <a:spAutoFit/>
          </a:bodyPr>
          <a:lstStyle/>
          <a:p>
            <a:r>
              <a:rPr lang="en-US" altLang="zh-CN" sz="500" dirty="0">
                <a:latin typeface="微软雅黑" panose="020B0503020204020204" pitchFamily="34" charset="-122"/>
                <a:ea typeface="微软雅黑" panose="020B0503020204020204" pitchFamily="34" charset="-122"/>
              </a:rPr>
              <a:t>_</a:t>
            </a:r>
            <a:r>
              <a:rPr lang="en-US" altLang="zh-CN" sz="500" dirty="0" err="1" smtClean="0">
                <a:latin typeface="微软雅黑" panose="020B0503020204020204" pitchFamily="34" charset="-122"/>
                <a:ea typeface="微软雅黑" panose="020B0503020204020204" pitchFamily="34" charset="-122"/>
              </a:rPr>
              <a:t>send_one_request</a:t>
            </a:r>
            <a:endParaRPr lang="en-US" altLang="zh-CN" sz="500" dirty="0">
              <a:latin typeface="微软雅黑" panose="020B0503020204020204" pitchFamily="34" charset="-122"/>
              <a:ea typeface="微软雅黑" panose="020B0503020204020204" pitchFamily="34" charset="-122"/>
            </a:endParaRPr>
          </a:p>
        </p:txBody>
      </p:sp>
      <p:sp>
        <p:nvSpPr>
          <p:cNvPr id="38" name="矩形 37"/>
          <p:cNvSpPr/>
          <p:nvPr/>
        </p:nvSpPr>
        <p:spPr>
          <a:xfrm>
            <a:off x="866272" y="3157364"/>
            <a:ext cx="1253125" cy="276999"/>
          </a:xfrm>
          <a:prstGeom prst="rect">
            <a:avLst/>
          </a:prstGeom>
        </p:spPr>
        <p:txBody>
          <a:bodyPr wrap="square">
            <a:spAutoFit/>
          </a:bodyPr>
          <a:lstStyle/>
          <a:p>
            <a:r>
              <a:rPr lang="zh-CN" altLang="en-US" sz="400" b="0" dirty="0" smtClean="0">
                <a:solidFill>
                  <a:srgbClr val="FF0000"/>
                </a:solidFill>
                <a:effectLst/>
                <a:latin typeface="微软雅黑" panose="020B0503020204020204" pitchFamily="34" charset="-122"/>
                <a:ea typeface="微软雅黑" panose="020B0503020204020204" pitchFamily="34" charset="-122"/>
              </a:rPr>
              <a:t>将数据封装在</a:t>
            </a:r>
            <a:r>
              <a:rPr lang="en-US" altLang="zh-CN" sz="400" dirty="0" err="1" smtClean="0">
                <a:solidFill>
                  <a:srgbClr val="FF0000"/>
                </a:solidFill>
                <a:latin typeface="微软雅黑" panose="020B0503020204020204" pitchFamily="34" charset="-122"/>
                <a:ea typeface="微软雅黑" panose="020B0503020204020204" pitchFamily="34" charset="-122"/>
              </a:rPr>
              <a:t>pyobj</a:t>
            </a:r>
            <a:r>
              <a:rPr lang="zh-CN" altLang="en-US" sz="400" dirty="0" smtClean="0">
                <a:solidFill>
                  <a:srgbClr val="FF0000"/>
                </a:solidFill>
                <a:latin typeface="微软雅黑" panose="020B0503020204020204" pitchFamily="34" charset="-122"/>
                <a:ea typeface="微软雅黑" panose="020B0503020204020204" pitchFamily="34" charset="-122"/>
              </a:rPr>
              <a:t>，并发送到</a:t>
            </a:r>
            <a:r>
              <a:rPr lang="en-US" altLang="zh-CN" sz="400" dirty="0">
                <a:solidFill>
                  <a:srgbClr val="FF0000"/>
                </a:solidFill>
                <a:latin typeface="微软雅黑" panose="020B0503020204020204" pitchFamily="34" charset="-122"/>
                <a:ea typeface="微软雅黑" panose="020B0503020204020204" pitchFamily="34" charset="-122"/>
              </a:rPr>
              <a:t>scheduler</a:t>
            </a:r>
          </a:p>
          <a:p>
            <a:endParaRPr lang="en-US" altLang="zh-CN" sz="400" dirty="0">
              <a:solidFill>
                <a:srgbClr val="FF0000"/>
              </a:solidFill>
              <a:latin typeface="微软雅黑" panose="020B0503020204020204" pitchFamily="34" charset="-122"/>
              <a:ea typeface="微软雅黑" panose="020B0503020204020204" pitchFamily="34" charset="-122"/>
            </a:endParaRPr>
          </a:p>
          <a:p>
            <a:endParaRPr lang="en-US" altLang="zh-CN" sz="400" b="0" dirty="0">
              <a:solidFill>
                <a:srgbClr val="FF0000"/>
              </a:solidFill>
              <a:effectLst/>
              <a:latin typeface="微软雅黑" panose="020B0503020204020204" pitchFamily="34" charset="-122"/>
              <a:ea typeface="微软雅黑" panose="020B0503020204020204" pitchFamily="34" charset="-122"/>
            </a:endParaRPr>
          </a:p>
        </p:txBody>
      </p:sp>
      <p:sp>
        <p:nvSpPr>
          <p:cNvPr id="39" name="矩形 38"/>
          <p:cNvSpPr/>
          <p:nvPr/>
        </p:nvSpPr>
        <p:spPr>
          <a:xfrm>
            <a:off x="76479" y="3499066"/>
            <a:ext cx="1591733" cy="141329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文本框 39"/>
          <p:cNvSpPr txBox="1"/>
          <p:nvPr/>
        </p:nvSpPr>
        <p:spPr>
          <a:xfrm>
            <a:off x="187076" y="3609498"/>
            <a:ext cx="1013884" cy="169277"/>
          </a:xfrm>
          <a:prstGeom prst="rect">
            <a:avLst/>
          </a:prstGeom>
          <a:noFill/>
          <a:ln>
            <a:solidFill>
              <a:schemeClr val="accent1"/>
            </a:solidFill>
          </a:ln>
        </p:spPr>
        <p:txBody>
          <a:bodyPr wrap="square" rtlCol="0">
            <a:spAutoFit/>
          </a:bodyPr>
          <a:lstStyle/>
          <a:p>
            <a:r>
              <a:rPr lang="en-US" altLang="zh-CN" sz="500" dirty="0" err="1" smtClean="0">
                <a:latin typeface="微软雅黑" panose="020B0503020204020204" pitchFamily="34" charset="-122"/>
                <a:ea typeface="微软雅黑" panose="020B0503020204020204" pitchFamily="34" charset="-122"/>
              </a:rPr>
              <a:t>recv_requests</a:t>
            </a:r>
            <a:endParaRPr lang="en-US" altLang="zh-CN" sz="5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8747" y="3448257"/>
            <a:ext cx="1750037" cy="200055"/>
          </a:xfrm>
          <a:prstGeom prst="rect">
            <a:avLst/>
          </a:prstGeom>
          <a:noFill/>
        </p:spPr>
        <p:txBody>
          <a:bodyPr wrap="square" rtlCol="0">
            <a:spAutoFit/>
          </a:bodyPr>
          <a:lstStyle/>
          <a:p>
            <a:r>
              <a:rPr lang="en-US" altLang="zh-CN" sz="700" dirty="0" smtClean="0">
                <a:latin typeface="微软雅黑" panose="020B0503020204020204" pitchFamily="34" charset="-122"/>
                <a:ea typeface="微软雅黑" panose="020B0503020204020204" pitchFamily="34" charset="-122"/>
              </a:rPr>
              <a:t>Scheduler.py—</a:t>
            </a:r>
            <a:r>
              <a:rPr lang="zh-CN" altLang="en-US" sz="700" dirty="0" smtClean="0">
                <a:latin typeface="微软雅黑" panose="020B0503020204020204" pitchFamily="34" charset="-122"/>
                <a:ea typeface="微软雅黑" panose="020B0503020204020204" pitchFamily="34" charset="-122"/>
              </a:rPr>
              <a:t>调度器</a:t>
            </a:r>
            <a:endParaRPr lang="en-US" altLang="zh-CN" sz="7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187076" y="3817383"/>
            <a:ext cx="1013884" cy="169277"/>
          </a:xfrm>
          <a:prstGeom prst="rect">
            <a:avLst/>
          </a:prstGeom>
          <a:noFill/>
          <a:ln>
            <a:solidFill>
              <a:schemeClr val="accent1"/>
            </a:solidFill>
          </a:ln>
        </p:spPr>
        <p:txBody>
          <a:bodyPr wrap="square" rtlCol="0">
            <a:spAutoFit/>
          </a:bodyPr>
          <a:lstStyle/>
          <a:p>
            <a:r>
              <a:rPr lang="en-US" altLang="zh-CN" sz="500" dirty="0" err="1">
                <a:latin typeface="微软雅黑" panose="020B0503020204020204" pitchFamily="34" charset="-122"/>
                <a:ea typeface="微软雅黑" panose="020B0503020204020204" pitchFamily="34" charset="-122"/>
              </a:rPr>
              <a:t>process_input_requests</a:t>
            </a:r>
            <a:endParaRPr lang="en-US" altLang="zh-CN" sz="500"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187076" y="4036733"/>
            <a:ext cx="1013884" cy="169277"/>
          </a:xfrm>
          <a:prstGeom prst="rect">
            <a:avLst/>
          </a:prstGeom>
          <a:noFill/>
          <a:ln>
            <a:solidFill>
              <a:schemeClr val="accent1"/>
            </a:solidFill>
          </a:ln>
        </p:spPr>
        <p:txBody>
          <a:bodyPr wrap="square" rtlCol="0">
            <a:spAutoFit/>
          </a:bodyPr>
          <a:lstStyle/>
          <a:p>
            <a:r>
              <a:rPr lang="en-US" altLang="zh-CN" sz="500" dirty="0" err="1">
                <a:latin typeface="微软雅黑" panose="020B0503020204020204" pitchFamily="34" charset="-122"/>
                <a:ea typeface="微软雅黑" panose="020B0503020204020204" pitchFamily="34" charset="-122"/>
              </a:rPr>
              <a:t>request_dispatcher</a:t>
            </a:r>
            <a:endParaRPr lang="en-US" altLang="zh-CN" sz="500" dirty="0">
              <a:latin typeface="微软雅黑" panose="020B0503020204020204" pitchFamily="34" charset="-122"/>
              <a:ea typeface="微软雅黑" panose="020B0503020204020204" pitchFamily="34" charset="-122"/>
            </a:endParaRPr>
          </a:p>
        </p:txBody>
      </p:sp>
      <p:sp>
        <p:nvSpPr>
          <p:cNvPr id="53" name="文本框 52"/>
          <p:cNvSpPr txBox="1"/>
          <p:nvPr/>
        </p:nvSpPr>
        <p:spPr>
          <a:xfrm>
            <a:off x="187076" y="4256083"/>
            <a:ext cx="1013884" cy="169277"/>
          </a:xfrm>
          <a:prstGeom prst="rect">
            <a:avLst/>
          </a:prstGeom>
          <a:noFill/>
          <a:ln>
            <a:solidFill>
              <a:schemeClr val="accent1"/>
            </a:solidFill>
          </a:ln>
        </p:spPr>
        <p:txBody>
          <a:bodyPr wrap="square" rtlCol="0">
            <a:spAutoFit/>
          </a:bodyPr>
          <a:lstStyle/>
          <a:p>
            <a:r>
              <a:rPr lang="en-US" altLang="zh-CN" sz="500">
                <a:latin typeface="微软雅黑" panose="020B0503020204020204" pitchFamily="34" charset="-122"/>
                <a:ea typeface="微软雅黑" panose="020B0503020204020204" pitchFamily="34" charset="-122"/>
              </a:rPr>
              <a:t>handle_generate_request</a:t>
            </a:r>
            <a:endParaRPr lang="en-US" altLang="zh-CN" sz="500" dirty="0">
              <a:latin typeface="微软雅黑" panose="020B0503020204020204" pitchFamily="34" charset="-122"/>
              <a:ea typeface="微软雅黑" panose="020B0503020204020204" pitchFamily="34" charset="-122"/>
            </a:endParaRPr>
          </a:p>
        </p:txBody>
      </p:sp>
      <p:sp>
        <p:nvSpPr>
          <p:cNvPr id="4" name="矩形 3"/>
          <p:cNvSpPr/>
          <p:nvPr/>
        </p:nvSpPr>
        <p:spPr>
          <a:xfrm>
            <a:off x="195821" y="4475433"/>
            <a:ext cx="923925" cy="169277"/>
          </a:xfrm>
          <a:prstGeom prst="rect">
            <a:avLst/>
          </a:prstGeom>
          <a:noFill/>
          <a:ln>
            <a:solidFill>
              <a:schemeClr val="accent1"/>
            </a:solidFill>
          </a:ln>
        </p:spPr>
        <p:txBody>
          <a:bodyPr wrap="square" rtlCol="0">
            <a:spAutoFit/>
          </a:bodyPr>
          <a:lstStyle/>
          <a:p>
            <a:r>
              <a:rPr lang="en-US" altLang="zh-CN" sz="500" dirty="0">
                <a:latin typeface="微软雅黑" panose="020B0503020204020204" pitchFamily="34" charset="-122"/>
                <a:ea typeface="微软雅黑" panose="020B0503020204020204" pitchFamily="34" charset="-122"/>
              </a:rPr>
              <a:t>_</a:t>
            </a:r>
            <a:r>
              <a:rPr lang="en-US" altLang="zh-CN" sz="500" dirty="0" err="1">
                <a:latin typeface="微软雅黑" panose="020B0503020204020204" pitchFamily="34" charset="-122"/>
                <a:ea typeface="微软雅黑" panose="020B0503020204020204" pitchFamily="34" charset="-122"/>
              </a:rPr>
              <a:t>add_request_to_queue</a:t>
            </a:r>
            <a:endParaRPr lang="en-US" altLang="zh-CN" sz="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6583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lnSpc>
                <a:spcPct val="150000"/>
              </a:lnSpc>
            </a:pPr>
            <a:r>
              <a:rPr lang="zh-CN" altLang="en-US" sz="4000" b="1" dirty="0" smtClean="0">
                <a:latin typeface="微软雅黑" panose="020B0503020204020204" pitchFamily="34" charset="-122"/>
                <a:ea typeface="微软雅黑" panose="020B0503020204020204" pitchFamily="34" charset="-122"/>
              </a:rPr>
              <a:t>人工智能</a:t>
            </a:r>
            <a:endParaRPr lang="zh-CN" altLang="en-US" sz="28700" b="1" dirty="0"/>
          </a:p>
        </p:txBody>
      </p:sp>
      <p:pic>
        <p:nvPicPr>
          <p:cNvPr id="1026" name="Picture 2" descr="http://rethink.fun/imgs/d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1" y="1690688"/>
            <a:ext cx="4419600" cy="427672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260850" y="1746250"/>
            <a:ext cx="7672070" cy="523220"/>
          </a:xfrm>
          <a:prstGeom prst="rect">
            <a:avLst/>
          </a:prstGeom>
          <a:noFill/>
        </p:spPr>
        <p:txBody>
          <a:bodyPr wrap="square" rtlCol="0">
            <a:spAutoFit/>
          </a:bodyPr>
          <a:lstStyle/>
          <a:p>
            <a:r>
              <a:rPr lang="zh-CN" altLang="en-US" sz="1400" dirty="0" smtClean="0"/>
              <a:t>人工智能：泛指让机器能够模仿或者执行需要人类智慧才能做的任务，目标是让机器智能，比如感知、推理、决策、语言理解能力等。</a:t>
            </a:r>
            <a:endParaRPr lang="zh-CN" altLang="en-US" sz="1400" dirty="0"/>
          </a:p>
        </p:txBody>
      </p:sp>
      <p:sp>
        <p:nvSpPr>
          <p:cNvPr id="6" name="文本框 5"/>
          <p:cNvSpPr txBox="1"/>
          <p:nvPr/>
        </p:nvSpPr>
        <p:spPr>
          <a:xfrm>
            <a:off x="4346131" y="2452142"/>
            <a:ext cx="3392424" cy="2644827"/>
          </a:xfrm>
          <a:prstGeom prst="rect">
            <a:avLst/>
          </a:prstGeom>
          <a:noFill/>
        </p:spPr>
        <p:txBody>
          <a:bodyPr wrap="square" rtlCol="0">
            <a:spAutoFit/>
          </a:bodyPr>
          <a:lstStyle/>
          <a:p>
            <a:pPr>
              <a:lnSpc>
                <a:spcPct val="150000"/>
              </a:lnSpc>
            </a:pPr>
            <a:r>
              <a:rPr lang="en-US" altLang="zh-CN" sz="1400" dirty="0" smtClean="0"/>
              <a:t>1</a:t>
            </a:r>
            <a:r>
              <a:rPr lang="zh-CN" altLang="en-US" sz="1400" dirty="0" smtClean="0"/>
              <a:t>、专家系统：模拟人类特定领域专家来决策的计算机系统，比如医院呼吸科专家</a:t>
            </a:r>
            <a:r>
              <a:rPr lang="zh-CN" altLang="en-US" sz="1400" dirty="0"/>
              <a:t>，</a:t>
            </a:r>
            <a:r>
              <a:rPr lang="zh-CN" altLang="en-US" sz="1400" dirty="0"/>
              <a:t>把自己根据病人症状和血常规检查值判断病症 并给出对应治疗药物的经验，转化为规则并记录到系统。下一次这个专家系统让病人勾选自己的病症，并输入血常规各项检查值，就可以根据之前录入的专家规则给出诊断结果了。</a:t>
            </a:r>
          </a:p>
        </p:txBody>
      </p:sp>
      <p:sp>
        <p:nvSpPr>
          <p:cNvPr id="7" name="文本框 6"/>
          <p:cNvSpPr txBox="1"/>
          <p:nvPr/>
        </p:nvSpPr>
        <p:spPr>
          <a:xfrm>
            <a:off x="7827455" y="2523997"/>
            <a:ext cx="4215193" cy="1800493"/>
          </a:xfrm>
          <a:prstGeom prst="rect">
            <a:avLst/>
          </a:prstGeom>
          <a:noFill/>
        </p:spPr>
        <p:txBody>
          <a:bodyPr wrap="square" rtlCol="0">
            <a:spAutoFit/>
          </a:bodyPr>
          <a:lstStyle/>
          <a:p>
            <a:pPr>
              <a:lnSpc>
                <a:spcPct val="150000"/>
              </a:lnSpc>
            </a:pPr>
            <a:r>
              <a:rPr lang="en-US" altLang="zh-CN" sz="1400" dirty="0"/>
              <a:t>2</a:t>
            </a:r>
            <a:r>
              <a:rPr lang="zh-CN" altLang="en-US" sz="1400" dirty="0"/>
              <a:t>、知识图谱：</a:t>
            </a:r>
            <a:r>
              <a:rPr lang="zh-CN" altLang="en-US" sz="1400" dirty="0"/>
              <a:t>它也是人工智能的一部分，你可能在电影里看到过侦探根据犯罪嫌疑人之间的关系在推理案情。知识图谱可以通过定义实体，关系，以及推理规则来模拟这一过程</a:t>
            </a:r>
            <a:r>
              <a:rPr lang="zh-CN" altLang="en-US" dirty="0" smtClean="0"/>
              <a:t>。</a:t>
            </a:r>
            <a:endParaRPr lang="en-US" altLang="zh-CN" dirty="0" smtClean="0"/>
          </a:p>
          <a:p>
            <a:pPr>
              <a:lnSpc>
                <a:spcPct val="150000"/>
              </a:lnSpc>
            </a:pPr>
            <a:endParaRPr lang="en-US" altLang="zh-CN" sz="1400" dirty="0" smtClean="0"/>
          </a:p>
        </p:txBody>
      </p:sp>
      <p:sp>
        <p:nvSpPr>
          <p:cNvPr id="5" name="矩形 4"/>
          <p:cNvSpPr/>
          <p:nvPr/>
        </p:nvSpPr>
        <p:spPr>
          <a:xfrm>
            <a:off x="4933505" y="5265300"/>
            <a:ext cx="6096000" cy="1352165"/>
          </a:xfrm>
          <a:prstGeom prst="rect">
            <a:avLst/>
          </a:prstGeom>
        </p:spPr>
        <p:txBody>
          <a:bodyPr>
            <a:spAutoFit/>
          </a:bodyPr>
          <a:lstStyle/>
          <a:p>
            <a:pPr>
              <a:lnSpc>
                <a:spcPct val="150000"/>
              </a:lnSpc>
            </a:pPr>
            <a:r>
              <a:rPr lang="zh-CN" altLang="en-US" sz="1400" dirty="0"/>
              <a:t>不论专家系统还是知识图谱，它们都是模拟了人的智能，人把自己的推理规则提前输入系统，系统只是模拟人的推理来做出判断。这样的系统看似具备智能，但是它和一般的程序没有本质不同。因为他们的推理规则都是人事先定 义的，所有它们的行为是可预期也可控的。</a:t>
            </a:r>
            <a:endParaRPr lang="zh-CN" altLang="en-US" sz="1400" dirty="0"/>
          </a:p>
        </p:txBody>
      </p:sp>
    </p:spTree>
    <p:extLst>
      <p:ext uri="{BB962C8B-B14F-4D97-AF65-F5344CB8AC3E}">
        <p14:creationId xmlns:p14="http://schemas.microsoft.com/office/powerpoint/2010/main" val="1506717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83336" y="1"/>
            <a:ext cx="10515600" cy="667512"/>
          </a:xfrm>
        </p:spPr>
        <p:txBody>
          <a:bodyPr>
            <a:noAutofit/>
          </a:bodyPr>
          <a:lstStyle/>
          <a:p>
            <a:pPr algn="ctr">
              <a:lnSpc>
                <a:spcPct val="150000"/>
              </a:lnSpc>
            </a:pPr>
            <a:r>
              <a:rPr lang="zh-CN" altLang="en-US" sz="3200" b="1" dirty="0" smtClean="0">
                <a:latin typeface="微软雅黑" panose="020B0503020204020204" pitchFamily="34" charset="-122"/>
                <a:ea typeface="微软雅黑" panose="020B0503020204020204" pitchFamily="34" charset="-122"/>
              </a:rPr>
              <a:t>机器学习</a:t>
            </a:r>
            <a:endParaRPr lang="zh-CN" altLang="en-US" sz="19900" b="1" dirty="0"/>
          </a:p>
        </p:txBody>
      </p:sp>
      <p:sp>
        <p:nvSpPr>
          <p:cNvPr id="5" name="文本框 4"/>
          <p:cNvSpPr txBox="1"/>
          <p:nvPr/>
        </p:nvSpPr>
        <p:spPr>
          <a:xfrm>
            <a:off x="138684" y="589453"/>
            <a:ext cx="11804904" cy="646331"/>
          </a:xfrm>
          <a:prstGeom prst="rect">
            <a:avLst/>
          </a:prstGeom>
          <a:noFill/>
        </p:spPr>
        <p:txBody>
          <a:bodyPr wrap="square" rtlCol="0">
            <a:spAutoFit/>
          </a:bodyPr>
          <a:lstStyle/>
          <a:p>
            <a:r>
              <a:rPr lang="zh-CN" altLang="en-US" b="1" dirty="0"/>
              <a:t>机器学习</a:t>
            </a:r>
            <a:r>
              <a:rPr lang="zh-CN" altLang="en-US" dirty="0"/>
              <a:t>（</a:t>
            </a:r>
            <a:r>
              <a:rPr lang="en-US" altLang="zh-CN" dirty="0"/>
              <a:t>Machine </a:t>
            </a:r>
            <a:r>
              <a:rPr lang="en-US" altLang="zh-CN" dirty="0" err="1"/>
              <a:t>Learning,ML</a:t>
            </a:r>
            <a:r>
              <a:rPr lang="zh-CN" altLang="en-US" dirty="0"/>
              <a:t>）是人工智能的一个重要组成部分，它使得机器具有了学习的能力。它从数据中学习规律，而不用人为指定规则</a:t>
            </a:r>
            <a:r>
              <a:rPr lang="zh-CN" altLang="en-US" dirty="0" smtClean="0"/>
              <a:t>。</a:t>
            </a:r>
            <a:endParaRPr lang="zh-CN" altLang="en-US" dirty="0"/>
          </a:p>
        </p:txBody>
      </p:sp>
      <p:sp>
        <p:nvSpPr>
          <p:cNvPr id="6" name="矩形 5"/>
          <p:cNvSpPr/>
          <p:nvPr/>
        </p:nvSpPr>
        <p:spPr>
          <a:xfrm>
            <a:off x="210312" y="2233136"/>
            <a:ext cx="4641088" cy="3000821"/>
          </a:xfrm>
          <a:prstGeom prst="rect">
            <a:avLst/>
          </a:prstGeom>
        </p:spPr>
        <p:txBody>
          <a:bodyPr wrap="square">
            <a:spAutoFit/>
          </a:bodyPr>
          <a:lstStyle/>
          <a:p>
            <a:pPr algn="ctr">
              <a:lnSpc>
                <a:spcPct val="150000"/>
              </a:lnSpc>
            </a:pPr>
            <a:r>
              <a:rPr lang="zh-CN" altLang="en-US" b="1" dirty="0">
                <a:solidFill>
                  <a:srgbClr val="333333"/>
                </a:solidFill>
                <a:latin typeface="Helvetica Neue"/>
              </a:rPr>
              <a:t>传统</a:t>
            </a:r>
            <a:r>
              <a:rPr lang="zh-CN" altLang="en-US" b="1" dirty="0" smtClean="0">
                <a:solidFill>
                  <a:srgbClr val="333333"/>
                </a:solidFill>
                <a:latin typeface="Helvetica Neue"/>
              </a:rPr>
              <a:t>程序</a:t>
            </a:r>
            <a:endParaRPr lang="en-US" altLang="zh-CN" b="1" dirty="0" smtClean="0">
              <a:solidFill>
                <a:srgbClr val="333333"/>
              </a:solidFill>
              <a:latin typeface="Helvetica Neue"/>
            </a:endParaRPr>
          </a:p>
          <a:p>
            <a:pPr>
              <a:lnSpc>
                <a:spcPct val="150000"/>
              </a:lnSpc>
            </a:pPr>
            <a:r>
              <a:rPr lang="zh-CN" altLang="en-US" dirty="0" smtClean="0">
                <a:solidFill>
                  <a:srgbClr val="333333"/>
                </a:solidFill>
                <a:latin typeface="Helvetica Neue"/>
              </a:rPr>
              <a:t>   是</a:t>
            </a:r>
            <a:r>
              <a:rPr lang="zh-CN" altLang="en-US" dirty="0">
                <a:solidFill>
                  <a:srgbClr val="333333"/>
                </a:solidFill>
                <a:latin typeface="Helvetica Neue"/>
              </a:rPr>
              <a:t>让计算机按照设计者的逻辑，固定执行一组机器指令。其中运行的逻辑完全是由人指定的。比如前面讲到的专家系统和知识图谱，都是人类专家自己从现实世界学习，把自己学习到的知识转化为一条条规则，通过程序 写入系统。</a:t>
            </a:r>
            <a:endParaRPr lang="zh-CN" altLang="en-US" dirty="0"/>
          </a:p>
        </p:txBody>
      </p:sp>
      <p:sp>
        <p:nvSpPr>
          <p:cNvPr id="8" name="矩形 7"/>
          <p:cNvSpPr/>
          <p:nvPr/>
        </p:nvSpPr>
        <p:spPr>
          <a:xfrm>
            <a:off x="5458630" y="1106082"/>
            <a:ext cx="6657170" cy="1538883"/>
          </a:xfrm>
          <a:prstGeom prst="rect">
            <a:avLst/>
          </a:prstGeom>
        </p:spPr>
        <p:txBody>
          <a:bodyPr wrap="square">
            <a:spAutoFit/>
          </a:bodyPr>
          <a:lstStyle/>
          <a:p>
            <a:pPr algn="ctr"/>
            <a:r>
              <a:rPr lang="zh-CN" altLang="en-US" sz="1600" b="1" dirty="0" smtClean="0">
                <a:solidFill>
                  <a:srgbClr val="333333"/>
                </a:solidFill>
                <a:latin typeface="Helvetica Neue"/>
              </a:rPr>
              <a:t>机器学习</a:t>
            </a:r>
            <a:endParaRPr lang="en-US" altLang="zh-CN" sz="1600" b="1" dirty="0" smtClean="0">
              <a:solidFill>
                <a:srgbClr val="333333"/>
              </a:solidFill>
              <a:latin typeface="Helvetica Neue"/>
            </a:endParaRPr>
          </a:p>
          <a:p>
            <a:pPr>
              <a:lnSpc>
                <a:spcPct val="150000"/>
              </a:lnSpc>
            </a:pPr>
            <a:r>
              <a:rPr lang="zh-CN" altLang="en-US" sz="1600" dirty="0" smtClean="0">
                <a:solidFill>
                  <a:srgbClr val="333333"/>
                </a:solidFill>
                <a:latin typeface="Helvetica Neue"/>
              </a:rPr>
              <a:t>  可以</a:t>
            </a:r>
            <a:r>
              <a:rPr lang="zh-CN" altLang="en-US" sz="1600" dirty="0">
                <a:solidFill>
                  <a:srgbClr val="333333"/>
                </a:solidFill>
                <a:latin typeface="Helvetica Neue"/>
              </a:rPr>
              <a:t>直接从数据中学习知识，将学到的知识保存在模型里。然后模型利用学到的知识进行预测。它进行</a:t>
            </a:r>
            <a:r>
              <a:rPr lang="zh-CN" altLang="en-US" b="1" dirty="0">
                <a:solidFill>
                  <a:srgbClr val="333333"/>
                </a:solidFill>
                <a:latin typeface="Helvetica Neue"/>
              </a:rPr>
              <a:t>预测的逻辑不是人设定的，而是它自己学习得来的</a:t>
            </a:r>
            <a:r>
              <a:rPr lang="zh-CN" altLang="en-US" sz="1600" dirty="0">
                <a:solidFill>
                  <a:srgbClr val="333333"/>
                </a:solidFill>
                <a:latin typeface="Helvetica Neue"/>
              </a:rPr>
              <a:t>。</a:t>
            </a:r>
            <a:endParaRPr lang="zh-CN" altLang="en-US" sz="1600" dirty="0"/>
          </a:p>
        </p:txBody>
      </p:sp>
      <p:pic>
        <p:nvPicPr>
          <p:cNvPr id="2050" name="Picture 2" descr="http://rethink.fun/imgs/alpha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1136" y="2694345"/>
            <a:ext cx="4784605" cy="26535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644896" y="5593029"/>
            <a:ext cx="6096000" cy="1138773"/>
          </a:xfrm>
          <a:prstGeom prst="rect">
            <a:avLst/>
          </a:prstGeom>
        </p:spPr>
        <p:txBody>
          <a:bodyPr>
            <a:spAutoFit/>
          </a:bodyPr>
          <a:lstStyle/>
          <a:p>
            <a:r>
              <a:rPr lang="zh-CN" altLang="en-US" sz="1200" dirty="0">
                <a:solidFill>
                  <a:srgbClr val="333333"/>
                </a:solidFill>
                <a:latin typeface="Helvetica Neue"/>
              </a:rPr>
              <a:t>所以之前一直有种说法，只有能在围棋上战胜人类的模型才称得上是真正的智能。</a:t>
            </a:r>
            <a:r>
              <a:rPr lang="en-US" altLang="zh-CN" sz="1200" dirty="0">
                <a:solidFill>
                  <a:srgbClr val="333333"/>
                </a:solidFill>
                <a:latin typeface="Helvetica Neue"/>
              </a:rPr>
              <a:t>Alpha Go</a:t>
            </a:r>
            <a:r>
              <a:rPr lang="zh-CN" altLang="en-US" sz="1200" dirty="0">
                <a:solidFill>
                  <a:srgbClr val="333333"/>
                </a:solidFill>
                <a:latin typeface="Helvetica Neue"/>
              </a:rPr>
              <a:t>就是首次在围棋上战胜人类冠军的模型。</a:t>
            </a:r>
            <a:r>
              <a:rPr lang="zh-CN" altLang="en-US" sz="1400" b="1" dirty="0">
                <a:solidFill>
                  <a:srgbClr val="333333"/>
                </a:solidFill>
                <a:latin typeface="Helvetica Neue"/>
              </a:rPr>
              <a:t>训练</a:t>
            </a:r>
            <a:r>
              <a:rPr lang="en-US" altLang="zh-CN" sz="1400" b="1" dirty="0">
                <a:solidFill>
                  <a:srgbClr val="333333"/>
                </a:solidFill>
                <a:latin typeface="Helvetica Neue"/>
              </a:rPr>
              <a:t>Alpha Go</a:t>
            </a:r>
            <a:r>
              <a:rPr lang="zh-CN" altLang="en-US" sz="1400" b="1" dirty="0">
                <a:solidFill>
                  <a:srgbClr val="333333"/>
                </a:solidFill>
                <a:latin typeface="Helvetica Neue"/>
              </a:rPr>
              <a:t>的科研人员显然不能战胜围棋冠军，也无法根据目前的棋局 给出具体下棋的规则。但他们训练</a:t>
            </a:r>
            <a:r>
              <a:rPr lang="en-US" altLang="zh-CN" sz="1400" b="1" dirty="0">
                <a:solidFill>
                  <a:srgbClr val="333333"/>
                </a:solidFill>
                <a:latin typeface="Helvetica Neue"/>
              </a:rPr>
              <a:t>Alpha Go</a:t>
            </a:r>
            <a:r>
              <a:rPr lang="zh-CN" altLang="en-US" sz="1400" b="1" dirty="0">
                <a:solidFill>
                  <a:srgbClr val="333333"/>
                </a:solidFill>
                <a:latin typeface="Helvetica Neue"/>
              </a:rPr>
              <a:t>，让它从围棋对弈的数据中学习，掌握了围棋的知识，并且可以运用学到的围棋知识，从而战胜了人类冠军</a:t>
            </a:r>
            <a:r>
              <a:rPr lang="zh-CN" altLang="en-US" sz="1200" dirty="0">
                <a:solidFill>
                  <a:srgbClr val="333333"/>
                </a:solidFill>
                <a:latin typeface="Helvetica Neue"/>
              </a:rPr>
              <a:t>。</a:t>
            </a:r>
            <a:endParaRPr lang="zh-CN" altLang="en-US" sz="1200" dirty="0"/>
          </a:p>
        </p:txBody>
      </p:sp>
    </p:spTree>
    <p:extLst>
      <p:ext uri="{BB962C8B-B14F-4D97-AF65-F5344CB8AC3E}">
        <p14:creationId xmlns:p14="http://schemas.microsoft.com/office/powerpoint/2010/main" val="1245688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rethink.fun/imgs/sh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13" y="506452"/>
            <a:ext cx="389572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rethink.fun/imgs/catd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124" y="781044"/>
            <a:ext cx="3918140" cy="37719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048000" y="-202990"/>
            <a:ext cx="5109091" cy="830997"/>
          </a:xfrm>
          <a:prstGeom prst="rect">
            <a:avLst/>
          </a:prstGeom>
        </p:spPr>
        <p:txBody>
          <a:bodyPr wrap="none">
            <a:spAutoFit/>
          </a:bodyPr>
          <a:lstStyle/>
          <a:p>
            <a:pPr algn="ctr">
              <a:lnSpc>
                <a:spcPct val="150000"/>
              </a:lnSpc>
              <a:spcBef>
                <a:spcPct val="0"/>
              </a:spcBef>
            </a:pPr>
            <a:r>
              <a:rPr lang="zh-CN" altLang="en-US" sz="3200" b="1" dirty="0">
                <a:latin typeface="微软雅黑" panose="020B0503020204020204" pitchFamily="34" charset="-122"/>
                <a:ea typeface="微软雅黑" panose="020B0503020204020204" pitchFamily="34" charset="-122"/>
                <a:cs typeface="+mj-cs"/>
              </a:rPr>
              <a:t>机器学习适合解决什么问题</a:t>
            </a:r>
          </a:p>
        </p:txBody>
      </p:sp>
      <p:sp>
        <p:nvSpPr>
          <p:cNvPr id="6" name="矩形 5"/>
          <p:cNvSpPr/>
          <p:nvPr/>
        </p:nvSpPr>
        <p:spPr>
          <a:xfrm>
            <a:off x="4109561" y="646151"/>
            <a:ext cx="3215640" cy="3785652"/>
          </a:xfrm>
          <a:prstGeom prst="rect">
            <a:avLst/>
          </a:prstGeom>
        </p:spPr>
        <p:txBody>
          <a:bodyPr wrap="square">
            <a:spAutoFit/>
          </a:bodyPr>
          <a:lstStyle/>
          <a:p>
            <a:pPr>
              <a:lnSpc>
                <a:spcPct val="150000"/>
              </a:lnSpc>
            </a:pPr>
            <a:r>
              <a:rPr lang="zh-CN" altLang="en-US" sz="1600" dirty="0" smtClean="0">
                <a:solidFill>
                  <a:srgbClr val="333333"/>
                </a:solidFill>
                <a:latin typeface="Helvetica Neue"/>
              </a:rPr>
              <a:t>  当</a:t>
            </a:r>
            <a:r>
              <a:rPr lang="zh-CN" altLang="en-US" sz="1600" dirty="0">
                <a:solidFill>
                  <a:srgbClr val="333333"/>
                </a:solidFill>
                <a:latin typeface="Helvetica Neue"/>
              </a:rPr>
              <a:t>你需要设计一个系统来解决特定的问题，而且这个问题有着</a:t>
            </a:r>
            <a:r>
              <a:rPr lang="zh-CN" altLang="en-US" sz="1600" b="1" dirty="0">
                <a:solidFill>
                  <a:srgbClr val="333333"/>
                </a:solidFill>
                <a:latin typeface="Helvetica Neue"/>
              </a:rPr>
              <a:t>固定的输入</a:t>
            </a:r>
            <a:r>
              <a:rPr lang="zh-CN" altLang="en-US" sz="1600" dirty="0">
                <a:solidFill>
                  <a:srgbClr val="333333"/>
                </a:solidFill>
                <a:latin typeface="Helvetica Neue"/>
              </a:rPr>
              <a:t>。如果从</a:t>
            </a:r>
            <a:r>
              <a:rPr lang="zh-CN" altLang="en-US" sz="1600" b="1" dirty="0">
                <a:solidFill>
                  <a:srgbClr val="333333"/>
                </a:solidFill>
                <a:latin typeface="Helvetica Neue"/>
              </a:rPr>
              <a:t>输入得到输出的规则是明确的</a:t>
            </a:r>
            <a:r>
              <a:rPr lang="zh-CN" altLang="en-US" sz="1600" dirty="0">
                <a:solidFill>
                  <a:srgbClr val="333333"/>
                </a:solidFill>
                <a:latin typeface="Helvetica Neue"/>
              </a:rPr>
              <a:t>，那么你编程实现这个规则就可以，而且一般情况下编程具有最高的性价比。如果你从输入得到输出的过程</a:t>
            </a:r>
            <a:r>
              <a:rPr lang="zh-CN" altLang="en-US" sz="1600" b="1" dirty="0">
                <a:solidFill>
                  <a:srgbClr val="333333"/>
                </a:solidFill>
                <a:latin typeface="Helvetica Neue"/>
              </a:rPr>
              <a:t>无法通过</a:t>
            </a:r>
            <a:r>
              <a:rPr lang="zh-CN" altLang="en-US" sz="1600" b="1" dirty="0" smtClean="0">
                <a:solidFill>
                  <a:srgbClr val="333333"/>
                </a:solidFill>
                <a:latin typeface="Helvetica Neue"/>
              </a:rPr>
              <a:t>具体的</a:t>
            </a:r>
            <a:r>
              <a:rPr lang="zh-CN" altLang="en-US" sz="1600" b="1" dirty="0">
                <a:solidFill>
                  <a:srgbClr val="333333"/>
                </a:solidFill>
                <a:latin typeface="Helvetica Neue"/>
              </a:rPr>
              <a:t>规则来实现</a:t>
            </a:r>
            <a:r>
              <a:rPr lang="zh-CN" altLang="en-US" sz="1600" dirty="0">
                <a:solidFill>
                  <a:srgbClr val="333333"/>
                </a:solidFill>
                <a:latin typeface="Helvetica Neue"/>
              </a:rPr>
              <a:t>，那么可以</a:t>
            </a:r>
            <a:r>
              <a:rPr lang="zh-CN" altLang="en-US" sz="1600" b="1" dirty="0">
                <a:solidFill>
                  <a:srgbClr val="333333"/>
                </a:solidFill>
                <a:latin typeface="Helvetica Neue"/>
              </a:rPr>
              <a:t>考虑使用机器学习技术来实现</a:t>
            </a:r>
            <a:r>
              <a:rPr lang="zh-CN" altLang="en-US" sz="1600" dirty="0">
                <a:solidFill>
                  <a:srgbClr val="333333"/>
                </a:solidFill>
                <a:latin typeface="Helvetica Neue"/>
              </a:rPr>
              <a:t>。</a:t>
            </a:r>
            <a:endParaRPr lang="zh-CN" altLang="en-US" sz="1600" dirty="0"/>
          </a:p>
        </p:txBody>
      </p:sp>
      <p:sp>
        <p:nvSpPr>
          <p:cNvPr id="8" name="矩形 7"/>
          <p:cNvSpPr/>
          <p:nvPr/>
        </p:nvSpPr>
        <p:spPr>
          <a:xfrm>
            <a:off x="88089" y="4533857"/>
            <a:ext cx="3975372" cy="2308324"/>
          </a:xfrm>
          <a:prstGeom prst="rect">
            <a:avLst/>
          </a:prstGeom>
        </p:spPr>
        <p:txBody>
          <a:bodyPr wrap="square">
            <a:spAutoFit/>
          </a:bodyPr>
          <a:lstStyle/>
          <a:p>
            <a:r>
              <a:rPr lang="zh-CN" altLang="en-US" sz="1600" smtClean="0">
                <a:solidFill>
                  <a:srgbClr val="333333"/>
                </a:solidFill>
                <a:latin typeface="Helvetica Neue"/>
              </a:rPr>
              <a:t>比如你需要实现一个宇宙飞船的动力控制系统，来把宇宙飞船从地球发射到固定轨道上。这个系统很复杂，你需要给出宇宙飞船在每一时刻动力的大小和角度。这个</a:t>
            </a:r>
            <a:r>
              <a:rPr lang="zh-CN" altLang="en-US" sz="1600" b="1" smtClean="0">
                <a:solidFill>
                  <a:srgbClr val="333333"/>
                </a:solidFill>
                <a:latin typeface="Helvetica Neue"/>
              </a:rPr>
              <a:t>系统虽然极其复杂但是规则明确</a:t>
            </a:r>
            <a:r>
              <a:rPr lang="zh-CN" altLang="en-US" sz="1600" smtClean="0">
                <a:solidFill>
                  <a:srgbClr val="333333"/>
                </a:solidFill>
                <a:latin typeface="Helvetica Neue"/>
              </a:rPr>
              <a:t>。它虽然涉及大量的物理学、工程学 以及实时计算，但其</a:t>
            </a:r>
            <a:r>
              <a:rPr lang="zh-CN" altLang="en-US" sz="1600" b="1" smtClean="0">
                <a:solidFill>
                  <a:srgbClr val="333333"/>
                </a:solidFill>
                <a:latin typeface="Helvetica Neue"/>
              </a:rPr>
              <a:t>本质依然是基于明确的物理定律和设计规则</a:t>
            </a:r>
            <a:r>
              <a:rPr lang="zh-CN" altLang="en-US" sz="1600" smtClean="0">
                <a:solidFill>
                  <a:srgbClr val="333333"/>
                </a:solidFill>
                <a:latin typeface="Helvetica Neue"/>
              </a:rPr>
              <a:t>，因此它适合通过编程和控制算法实现。</a:t>
            </a:r>
            <a:endParaRPr lang="zh-CN" altLang="en-US" sz="1600" dirty="0"/>
          </a:p>
        </p:txBody>
      </p:sp>
      <p:sp>
        <p:nvSpPr>
          <p:cNvPr id="9" name="矩形 8"/>
          <p:cNvSpPr/>
          <p:nvPr/>
        </p:nvSpPr>
        <p:spPr>
          <a:xfrm>
            <a:off x="7411124" y="4705982"/>
            <a:ext cx="4841507" cy="1877437"/>
          </a:xfrm>
          <a:prstGeom prst="rect">
            <a:avLst/>
          </a:prstGeom>
        </p:spPr>
        <p:txBody>
          <a:bodyPr wrap="square">
            <a:spAutoFit/>
          </a:bodyPr>
          <a:lstStyle/>
          <a:p>
            <a:r>
              <a:rPr lang="zh-CN" altLang="en-US" sz="1600" dirty="0">
                <a:solidFill>
                  <a:srgbClr val="333333"/>
                </a:solidFill>
                <a:latin typeface="Helvetica Neue"/>
              </a:rPr>
              <a:t>分辨图片里的动物是猫还是狗，是一个简单到小孩都可以完成的任务，但是</a:t>
            </a:r>
            <a:r>
              <a:rPr lang="zh-CN" altLang="en-US" sz="1600" b="1" dirty="0">
                <a:solidFill>
                  <a:srgbClr val="333333"/>
                </a:solidFill>
                <a:latin typeface="Helvetica Neue"/>
              </a:rPr>
              <a:t>你却给不出明确的规则</a:t>
            </a:r>
            <a:r>
              <a:rPr lang="zh-CN" altLang="en-US" sz="1600" dirty="0" smtClean="0">
                <a:solidFill>
                  <a:srgbClr val="333333"/>
                </a:solidFill>
                <a:latin typeface="Helvetica Neue"/>
              </a:rPr>
              <a:t>。</a:t>
            </a:r>
            <a:r>
              <a:rPr lang="zh-CN" altLang="en-US" sz="1600" dirty="0"/>
              <a:t>因为猫和狗有不同的品种，而且照片里的猫和狗有不同的动作和角度。给你的输入是一组照片的像素值，你 不可能给出根据这些像素值得出照片里是猫还是狗的具体规则。</a:t>
            </a:r>
            <a:r>
              <a:rPr lang="zh-CN" altLang="en-US" b="1" dirty="0"/>
              <a:t>但目前的深度学习技术却可以很好的解决这个问题。</a:t>
            </a:r>
            <a:endParaRPr lang="zh-CN" altLang="en-US" sz="1600" b="1" dirty="0"/>
          </a:p>
        </p:txBody>
      </p:sp>
    </p:spTree>
    <p:extLst>
      <p:ext uri="{BB962C8B-B14F-4D97-AF65-F5344CB8AC3E}">
        <p14:creationId xmlns:p14="http://schemas.microsoft.com/office/powerpoint/2010/main" val="1594317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99844" y="-202990"/>
            <a:ext cx="1005403" cy="743986"/>
          </a:xfrm>
          <a:prstGeom prst="rect">
            <a:avLst/>
          </a:prstGeom>
        </p:spPr>
        <p:txBody>
          <a:bodyPr wrap="none">
            <a:spAutoFit/>
          </a:bodyPr>
          <a:lstStyle/>
          <a:p>
            <a:pPr algn="ctr">
              <a:lnSpc>
                <a:spcPct val="150000"/>
              </a:lnSpc>
              <a:spcBef>
                <a:spcPct val="0"/>
              </a:spcBef>
            </a:pPr>
            <a:r>
              <a:rPr lang="zh-CN" altLang="en-US" sz="3200" b="1" dirty="0" smtClean="0">
                <a:latin typeface="微软雅黑" panose="020B0503020204020204" pitchFamily="34" charset="-122"/>
                <a:ea typeface="微软雅黑" panose="020B0503020204020204" pitchFamily="34" charset="-122"/>
                <a:cs typeface="+mj-cs"/>
              </a:rPr>
              <a:t>问题</a:t>
            </a:r>
            <a:endParaRPr lang="zh-CN" altLang="en-US" sz="3200" b="1" dirty="0">
              <a:latin typeface="微软雅黑" panose="020B0503020204020204" pitchFamily="34" charset="-122"/>
              <a:ea typeface="微软雅黑" panose="020B0503020204020204" pitchFamily="34" charset="-122"/>
              <a:cs typeface="+mj-cs"/>
            </a:endParaRPr>
          </a:p>
        </p:txBody>
      </p:sp>
      <p:sp>
        <p:nvSpPr>
          <p:cNvPr id="5" name="矩形 4"/>
          <p:cNvSpPr/>
          <p:nvPr/>
        </p:nvSpPr>
        <p:spPr>
          <a:xfrm>
            <a:off x="0" y="725439"/>
            <a:ext cx="5164667" cy="3416320"/>
          </a:xfrm>
          <a:prstGeom prst="rect">
            <a:avLst/>
          </a:prstGeom>
        </p:spPr>
        <p:txBody>
          <a:bodyPr wrap="square">
            <a:spAutoFit/>
          </a:bodyPr>
          <a:lstStyle/>
          <a:p>
            <a:pPr>
              <a:lnSpc>
                <a:spcPct val="150000"/>
              </a:lnSpc>
            </a:pPr>
            <a:r>
              <a:rPr lang="zh-CN" altLang="en-US" sz="1600" dirty="0">
                <a:solidFill>
                  <a:srgbClr val="333333"/>
                </a:solidFill>
                <a:latin typeface="Helvetica Neue"/>
              </a:rPr>
              <a:t>因为机器学习模型会从数据中学习知识，但大部分机器学习模型学习到的知识是我们人类很难理解的，比如神经网络，所以</a:t>
            </a:r>
            <a:r>
              <a:rPr lang="zh-CN" altLang="en-US" sz="1600" b="1" dirty="0">
                <a:solidFill>
                  <a:srgbClr val="FF0000"/>
                </a:solidFill>
                <a:latin typeface="Helvetica Neue"/>
              </a:rPr>
              <a:t>我们无法校验它的逻辑</a:t>
            </a:r>
            <a:r>
              <a:rPr lang="zh-CN" altLang="en-US" sz="1600" dirty="0">
                <a:solidFill>
                  <a:srgbClr val="333333"/>
                </a:solidFill>
                <a:latin typeface="Helvetica Neue"/>
              </a:rPr>
              <a:t>。这就造成了机器学习模型会犯错，所以</a:t>
            </a:r>
            <a:r>
              <a:rPr lang="zh-CN" altLang="en-US" sz="1600" b="1" dirty="0">
                <a:solidFill>
                  <a:srgbClr val="FF0000"/>
                </a:solidFill>
                <a:latin typeface="Helvetica Neue"/>
              </a:rPr>
              <a:t>很难被直接应用在一些对错误不能容忍的</a:t>
            </a:r>
            <a:r>
              <a:rPr lang="zh-CN" altLang="en-US" sz="1600" b="1" dirty="0" smtClean="0">
                <a:solidFill>
                  <a:srgbClr val="FF0000"/>
                </a:solidFill>
                <a:latin typeface="Helvetica Neue"/>
              </a:rPr>
              <a:t>应用场景</a:t>
            </a:r>
            <a:r>
              <a:rPr lang="zh-CN" altLang="en-US" sz="1600" dirty="0">
                <a:solidFill>
                  <a:srgbClr val="333333"/>
                </a:solidFill>
                <a:latin typeface="Helvetica Neue"/>
              </a:rPr>
              <a:t>。比如</a:t>
            </a:r>
            <a:r>
              <a:rPr lang="zh-CN" altLang="en-US" sz="1600" b="1" dirty="0">
                <a:solidFill>
                  <a:srgbClr val="FF0000"/>
                </a:solidFill>
                <a:latin typeface="Helvetica Neue"/>
              </a:rPr>
              <a:t>电力控制、银行交易系统、病人诊断</a:t>
            </a:r>
            <a:r>
              <a:rPr lang="zh-CN" altLang="en-US" sz="1600" dirty="0">
                <a:solidFill>
                  <a:srgbClr val="333333"/>
                </a:solidFill>
                <a:latin typeface="Helvetica Neue"/>
              </a:rPr>
              <a:t>等。在这些领域机器学习技术可以辅助人类决策，它给出建议，人类判断后再做出最终决策。正如</a:t>
            </a:r>
            <a:r>
              <a:rPr lang="en-US" altLang="zh-CN" sz="1600" dirty="0" err="1">
                <a:solidFill>
                  <a:srgbClr val="333333"/>
                </a:solidFill>
                <a:latin typeface="Helvetica Neue"/>
              </a:rPr>
              <a:t>ChatGPT</a:t>
            </a:r>
            <a:r>
              <a:rPr lang="zh-CN" altLang="en-US" sz="1600" dirty="0">
                <a:solidFill>
                  <a:srgbClr val="333333"/>
                </a:solidFill>
                <a:latin typeface="Helvetica Neue"/>
              </a:rPr>
              <a:t>在它产品页面下方提示：“</a:t>
            </a:r>
            <a:r>
              <a:rPr lang="en-US" altLang="zh-CN" sz="1600" dirty="0" err="1">
                <a:solidFill>
                  <a:srgbClr val="333333"/>
                </a:solidFill>
                <a:latin typeface="Helvetica Neue"/>
              </a:rPr>
              <a:t>ChatGPT</a:t>
            </a:r>
            <a:r>
              <a:rPr lang="zh-CN" altLang="en-US" sz="1600" dirty="0">
                <a:solidFill>
                  <a:srgbClr val="333333"/>
                </a:solidFill>
                <a:latin typeface="Helvetica Neue"/>
              </a:rPr>
              <a:t>也可能会犯错，请核查重要信息。”</a:t>
            </a:r>
            <a:endParaRPr lang="zh-CN" altLang="en-US" sz="1600" dirty="0"/>
          </a:p>
        </p:txBody>
      </p:sp>
      <p:sp>
        <p:nvSpPr>
          <p:cNvPr id="6" name="矩形 5"/>
          <p:cNvSpPr/>
          <p:nvPr/>
        </p:nvSpPr>
        <p:spPr>
          <a:xfrm>
            <a:off x="5503334" y="1065368"/>
            <a:ext cx="6096000" cy="646331"/>
          </a:xfrm>
          <a:prstGeom prst="rect">
            <a:avLst/>
          </a:prstGeom>
        </p:spPr>
        <p:txBody>
          <a:bodyPr>
            <a:spAutoFit/>
          </a:bodyPr>
          <a:lstStyle/>
          <a:p>
            <a:r>
              <a:rPr lang="zh-CN" altLang="en-US" dirty="0">
                <a:solidFill>
                  <a:srgbClr val="333333"/>
                </a:solidFill>
                <a:latin typeface="Helvetica Neue"/>
              </a:rPr>
              <a:t>机器学习里有很多种算法，比如线性回归，决策树，神经网络等。它们都可以从数据中学习，提升模型性能。</a:t>
            </a:r>
            <a:endParaRPr lang="zh-CN" altLang="en-US" dirty="0"/>
          </a:p>
        </p:txBody>
      </p:sp>
      <p:pic>
        <p:nvPicPr>
          <p:cNvPr id="7" name="图片 6"/>
          <p:cNvPicPr>
            <a:picLocks noChangeAspect="1"/>
          </p:cNvPicPr>
          <p:nvPr/>
        </p:nvPicPr>
        <p:blipFill>
          <a:blip r:embed="rId2"/>
          <a:stretch>
            <a:fillRect/>
          </a:stretch>
        </p:blipFill>
        <p:spPr>
          <a:xfrm>
            <a:off x="5503334" y="1711699"/>
            <a:ext cx="5757037" cy="4621929"/>
          </a:xfrm>
          <a:prstGeom prst="rect">
            <a:avLst/>
          </a:prstGeom>
        </p:spPr>
      </p:pic>
    </p:spTree>
    <p:extLst>
      <p:ext uri="{BB962C8B-B14F-4D97-AF65-F5344CB8AC3E}">
        <p14:creationId xmlns:p14="http://schemas.microsoft.com/office/powerpoint/2010/main" val="416689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444" y="0"/>
            <a:ext cx="2578768" cy="445170"/>
          </a:xfrm>
        </p:spPr>
        <p:txBody>
          <a:bodyPr>
            <a:normAutofit/>
          </a:bodyPr>
          <a:lstStyle/>
          <a:p>
            <a:r>
              <a:rPr lang="en-US" altLang="zh-CN" sz="2000" b="1" dirty="0" err="1"/>
              <a:t>SGLang</a:t>
            </a:r>
            <a:r>
              <a:rPr lang="en-US" altLang="zh-CN" sz="2000" b="1" dirty="0"/>
              <a:t> + </a:t>
            </a:r>
            <a:r>
              <a:rPr lang="en-US" altLang="zh-CN" sz="2000" b="1" dirty="0" smtClean="0"/>
              <a:t>Triton</a:t>
            </a:r>
            <a:r>
              <a:rPr lang="zh-CN" altLang="en-US" sz="2000" b="1" dirty="0" smtClean="0"/>
              <a:t>关系</a:t>
            </a:r>
            <a:endParaRPr lang="zh-CN" altLang="en-US" sz="2000" b="1" dirty="0"/>
          </a:p>
        </p:txBody>
      </p:sp>
      <p:sp>
        <p:nvSpPr>
          <p:cNvPr id="3" name="内容占位符 2"/>
          <p:cNvSpPr>
            <a:spLocks noGrp="1"/>
          </p:cNvSpPr>
          <p:nvPr>
            <p:ph idx="1"/>
          </p:nvPr>
        </p:nvSpPr>
        <p:spPr>
          <a:xfrm>
            <a:off x="0" y="445170"/>
            <a:ext cx="12191999" cy="4351338"/>
          </a:xfrm>
        </p:spPr>
        <p:txBody>
          <a:bodyPr>
            <a:normAutofit/>
          </a:bodyPr>
          <a:lstStyle/>
          <a:p>
            <a:pPr marL="0" indent="0">
              <a:buNone/>
            </a:pPr>
            <a:r>
              <a:rPr lang="zh-CN" altLang="en-US" sz="2000" dirty="0"/>
              <a:t>反映了现代</a:t>
            </a:r>
            <a:r>
              <a:rPr lang="en-US" altLang="zh-CN" sz="2000" dirty="0"/>
              <a:t>AI</a:t>
            </a:r>
            <a:r>
              <a:rPr lang="zh-CN" altLang="en-US" sz="2000" dirty="0"/>
              <a:t>推理框架的</a:t>
            </a:r>
            <a:r>
              <a:rPr lang="zh-CN" altLang="en-US" sz="2000" dirty="0" smtClean="0"/>
              <a:t>‌</a:t>
            </a:r>
            <a:r>
              <a:rPr lang="zh-CN" altLang="en-US" sz="2000" b="1" dirty="0"/>
              <a:t>分层设计理念</a:t>
            </a:r>
            <a:r>
              <a:rPr lang="zh-CN" altLang="en-US" sz="2000" dirty="0" smtClean="0"/>
              <a:t>‌。当你在</a:t>
            </a:r>
            <a:r>
              <a:rPr lang="en-US" altLang="zh-CN" sz="2000" dirty="0" err="1" smtClean="0"/>
              <a:t>SGLang</a:t>
            </a:r>
            <a:r>
              <a:rPr lang="zh-CN" altLang="en-US" sz="2000" dirty="0" smtClean="0"/>
              <a:t>中选择</a:t>
            </a:r>
            <a:r>
              <a:rPr lang="en-US" altLang="zh-CN" sz="2000" dirty="0" smtClean="0"/>
              <a:t>Triton</a:t>
            </a:r>
            <a:r>
              <a:rPr lang="zh-CN" altLang="en-US" sz="2000" dirty="0" smtClean="0"/>
              <a:t>作为</a:t>
            </a:r>
            <a:r>
              <a:rPr lang="en-US" altLang="zh-CN" sz="2000" dirty="0" smtClean="0"/>
              <a:t>backend</a:t>
            </a:r>
            <a:r>
              <a:rPr lang="zh-CN" altLang="en-US" sz="2000" dirty="0" smtClean="0"/>
              <a:t>时，本质上是在构建一个‌</a:t>
            </a:r>
            <a:r>
              <a:rPr lang="zh-CN" altLang="en-US" sz="2000" b="1" dirty="0"/>
              <a:t>分层的推理系统</a:t>
            </a:r>
            <a:r>
              <a:rPr lang="zh-CN" altLang="en-US" sz="2000" dirty="0" smtClean="0"/>
              <a:t>‌</a:t>
            </a:r>
            <a:r>
              <a:rPr lang="zh-CN" altLang="en-US" sz="2000" dirty="0"/>
              <a:t>：</a:t>
            </a:r>
            <a:r>
              <a:rPr lang="en-US" altLang="zh-CN" sz="2000" dirty="0" err="1"/>
              <a:t>SGLang</a:t>
            </a:r>
            <a:r>
              <a:rPr lang="zh-CN" altLang="en-US" sz="2000" dirty="0"/>
              <a:t>作为</a:t>
            </a:r>
            <a:r>
              <a:rPr lang="zh-CN" altLang="en-US" sz="2000" b="1" dirty="0"/>
              <a:t>顶层优化器</a:t>
            </a:r>
            <a:r>
              <a:rPr lang="zh-CN" altLang="en-US" sz="2000" dirty="0"/>
              <a:t>，</a:t>
            </a:r>
            <a:r>
              <a:rPr lang="en-US" altLang="zh-CN" sz="2000" b="1" dirty="0"/>
              <a:t>Triton</a:t>
            </a:r>
            <a:r>
              <a:rPr lang="zh-CN" altLang="en-US" sz="2000" dirty="0"/>
              <a:t>作为</a:t>
            </a:r>
            <a:r>
              <a:rPr lang="zh-CN" altLang="en-US" sz="2000" b="1" dirty="0"/>
              <a:t>底层</a:t>
            </a:r>
            <a:r>
              <a:rPr lang="zh-CN" altLang="en-US" sz="2000" dirty="0"/>
              <a:t>执行引擎。这种设计模式类似于用</a:t>
            </a:r>
            <a:r>
              <a:rPr lang="en-US" altLang="zh-CN" sz="2000" dirty="0"/>
              <a:t>PyTorch</a:t>
            </a:r>
            <a:r>
              <a:rPr lang="zh-CN" altLang="en-US" sz="2000" dirty="0"/>
              <a:t>写模型但底层用</a:t>
            </a:r>
            <a:r>
              <a:rPr lang="en-US" altLang="zh-CN" sz="2000" dirty="0"/>
              <a:t>CUDA</a:t>
            </a:r>
            <a:r>
              <a:rPr lang="zh-CN" altLang="en-US" sz="2000" dirty="0"/>
              <a:t>加速。具体来看</a:t>
            </a:r>
            <a:r>
              <a:rPr lang="zh-CN" altLang="en-US" sz="2000" dirty="0" smtClean="0"/>
              <a:t>：</a:t>
            </a:r>
            <a:endParaRPr lang="en-US" altLang="zh-CN" sz="2000" dirty="0" smtClean="0"/>
          </a:p>
          <a:p>
            <a:pPr marL="0" indent="0">
              <a:buNone/>
            </a:pPr>
            <a:r>
              <a:rPr lang="zh-CN" altLang="en-US" sz="1600" b="1" dirty="0"/>
              <a:t>一、为什么需要分层架构？</a:t>
            </a:r>
          </a:p>
          <a:p>
            <a:pPr marL="0" indent="0">
              <a:buNone/>
            </a:pPr>
            <a:r>
              <a:rPr lang="zh-CN" altLang="en-US" sz="1600" dirty="0"/>
              <a:t>以</a:t>
            </a:r>
            <a:r>
              <a:rPr lang="en-US" altLang="zh-CN" sz="1600" dirty="0" err="1"/>
              <a:t>SGLang</a:t>
            </a:r>
            <a:r>
              <a:rPr lang="en-US" altLang="zh-CN" sz="1600" dirty="0"/>
              <a:t> + Triton</a:t>
            </a:r>
            <a:r>
              <a:rPr lang="zh-CN" altLang="en-US" sz="1600" dirty="0"/>
              <a:t>的典型组合为例：</a:t>
            </a:r>
          </a:p>
          <a:p>
            <a:r>
              <a:rPr lang="zh-CN" altLang="en-US" sz="1600" dirty="0"/>
              <a:t>‌</a:t>
            </a:r>
            <a:r>
              <a:rPr lang="en-US" altLang="zh-CN" sz="1600" b="1" dirty="0" err="1"/>
              <a:t>SGLang</a:t>
            </a:r>
            <a:r>
              <a:rPr lang="zh-CN" altLang="en-US" sz="1600" b="1" dirty="0"/>
              <a:t>的定位</a:t>
            </a:r>
            <a:r>
              <a:rPr lang="zh-CN" altLang="en-US" sz="1600" dirty="0"/>
              <a:t>‌：专注‌</a:t>
            </a:r>
            <a:r>
              <a:rPr lang="zh-CN" altLang="en-US" sz="1600" b="1" dirty="0"/>
              <a:t>大语言模型推理优化</a:t>
            </a:r>
            <a:r>
              <a:rPr lang="zh-CN" altLang="en-US" sz="1600" dirty="0"/>
              <a:t>‌，特别是针对多轮对话、长上下文等场景的</a:t>
            </a:r>
            <a:r>
              <a:rPr lang="en-US" altLang="zh-CN" sz="1600" dirty="0"/>
              <a:t>KV</a:t>
            </a:r>
            <a:r>
              <a:rPr lang="zh-CN" altLang="en-US" sz="1600" dirty="0"/>
              <a:t>缓存复用、动态批处理等专项优化</a:t>
            </a:r>
          </a:p>
          <a:p>
            <a:r>
              <a:rPr lang="en-US" altLang="zh-CN" sz="1600" b="1" dirty="0" smtClean="0"/>
              <a:t>Triton</a:t>
            </a:r>
            <a:r>
              <a:rPr lang="zh-CN" altLang="en-US" sz="1600" b="1" dirty="0"/>
              <a:t>的定位</a:t>
            </a:r>
            <a:r>
              <a:rPr lang="zh-CN" altLang="en-US" sz="1600" dirty="0"/>
              <a:t>‌：提供‌</a:t>
            </a:r>
            <a:r>
              <a:rPr lang="zh-CN" altLang="en-US" sz="1600" b="1" dirty="0"/>
              <a:t>硬件级执行环境</a:t>
            </a:r>
            <a:r>
              <a:rPr lang="zh-CN" altLang="en-US" sz="1600" dirty="0"/>
              <a:t>‌，包括显存管理、多模型并发调度、</a:t>
            </a:r>
            <a:r>
              <a:rPr lang="en-US" altLang="zh-CN" sz="1600" dirty="0"/>
              <a:t>GPU/CPU</a:t>
            </a:r>
            <a:r>
              <a:rPr lang="zh-CN" altLang="en-US" sz="1600" dirty="0"/>
              <a:t>异构计算等基础设施</a:t>
            </a:r>
          </a:p>
          <a:p>
            <a:r>
              <a:rPr lang="zh-CN" altLang="en-US" sz="1600" dirty="0"/>
              <a:t>‌</a:t>
            </a:r>
            <a:r>
              <a:rPr lang="zh-CN" altLang="en-US" sz="1600" b="1" dirty="0"/>
              <a:t>协作价值</a:t>
            </a:r>
            <a:r>
              <a:rPr lang="zh-CN" altLang="en-US" sz="1600" dirty="0"/>
              <a:t>‌：</a:t>
            </a:r>
            <a:r>
              <a:rPr lang="en-US" altLang="zh-CN" sz="1600" dirty="0" err="1"/>
              <a:t>SGLang</a:t>
            </a:r>
            <a:r>
              <a:rPr lang="zh-CN" altLang="en-US" sz="1600" dirty="0"/>
              <a:t>无需重复造轮子实现底层调度，可复用</a:t>
            </a:r>
            <a:r>
              <a:rPr lang="en-US" altLang="zh-CN" sz="1600" dirty="0"/>
              <a:t>Triton</a:t>
            </a:r>
            <a:r>
              <a:rPr lang="zh-CN" altLang="en-US" sz="1600" dirty="0"/>
              <a:t>的成熟基础设施，集中资源攻克</a:t>
            </a:r>
            <a:r>
              <a:rPr lang="en-US" altLang="zh-CN" sz="1600" dirty="0"/>
              <a:t>LLM</a:t>
            </a:r>
            <a:r>
              <a:rPr lang="zh-CN" altLang="en-US" sz="1600" dirty="0"/>
              <a:t>特有的加速</a:t>
            </a:r>
            <a:r>
              <a:rPr lang="zh-CN" altLang="en-US" sz="1600" dirty="0" smtClean="0"/>
              <a:t>难题</a:t>
            </a:r>
            <a:endParaRPr lang="en-US" altLang="zh-CN" sz="1600" dirty="0" smtClean="0"/>
          </a:p>
          <a:p>
            <a:pPr marL="0" indent="0">
              <a:buNone/>
            </a:pPr>
            <a:r>
              <a:rPr lang="zh-CN" altLang="en-US" sz="1600" b="1" dirty="0"/>
              <a:t>二、</a:t>
            </a:r>
            <a:r>
              <a:rPr lang="en-US" altLang="zh-CN" sz="1600" b="1" dirty="0" err="1"/>
              <a:t>SGLang</a:t>
            </a:r>
            <a:r>
              <a:rPr lang="zh-CN" altLang="en-US" sz="1600" b="1" dirty="0"/>
              <a:t>如何集成</a:t>
            </a:r>
            <a:r>
              <a:rPr lang="en-US" altLang="zh-CN" sz="1600" b="1" dirty="0"/>
              <a:t>Triton</a:t>
            </a:r>
            <a:r>
              <a:rPr lang="zh-CN" altLang="en-US" sz="1600" b="1" dirty="0"/>
              <a:t>？</a:t>
            </a:r>
          </a:p>
          <a:p>
            <a:r>
              <a:rPr lang="zh-CN" altLang="en-US" sz="1600" dirty="0"/>
              <a:t>通过一个具体案例说明（假设部署</a:t>
            </a:r>
            <a:r>
              <a:rPr lang="en-US" altLang="zh-CN" sz="1600" dirty="0"/>
              <a:t>Llama3-70B</a:t>
            </a:r>
            <a:r>
              <a:rPr lang="zh-CN" altLang="en-US" sz="1600" dirty="0"/>
              <a:t>模型）：</a:t>
            </a:r>
          </a:p>
          <a:p>
            <a:pPr marL="0" indent="0">
              <a:buNone/>
            </a:pPr>
            <a:endParaRPr lang="zh-CN" altLang="en-US" sz="1600" dirty="0"/>
          </a:p>
          <a:p>
            <a:pPr marL="0" indent="0">
              <a:buNone/>
            </a:pPr>
            <a:endParaRPr lang="zh-CN" altLang="en-US" sz="2000" dirty="0"/>
          </a:p>
        </p:txBody>
      </p:sp>
    </p:spTree>
    <p:extLst>
      <p:ext uri="{BB962C8B-B14F-4D97-AF65-F5344CB8AC3E}">
        <p14:creationId xmlns:p14="http://schemas.microsoft.com/office/powerpoint/2010/main" val="4939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2348" y="0"/>
            <a:ext cx="11173326" cy="6412832"/>
          </a:xfrm>
        </p:spPr>
        <p:txBody>
          <a:bodyPr>
            <a:noAutofit/>
          </a:bodyPr>
          <a:lstStyle/>
          <a:p>
            <a:pPr marL="0" indent="0">
              <a:buNone/>
            </a:pPr>
            <a:r>
              <a:rPr lang="en-US" altLang="zh-CN" sz="1800" b="1" dirty="0" err="1"/>
              <a:t>SGLang</a:t>
            </a:r>
            <a:r>
              <a:rPr lang="zh-CN" altLang="en-US" sz="1800" b="1" dirty="0"/>
              <a:t>如何集成</a:t>
            </a:r>
            <a:r>
              <a:rPr lang="en-US" altLang="zh-CN" sz="1800" b="1" dirty="0"/>
              <a:t>Triton</a:t>
            </a:r>
            <a:r>
              <a:rPr lang="zh-CN" altLang="en-US" sz="1800" b="1" dirty="0"/>
              <a:t>？</a:t>
            </a:r>
          </a:p>
          <a:p>
            <a:r>
              <a:rPr lang="zh-CN" altLang="en-US" sz="1400" dirty="0"/>
              <a:t>通过一个具体案例说明（假设部署</a:t>
            </a:r>
            <a:r>
              <a:rPr lang="en-US" altLang="zh-CN" sz="1400" dirty="0"/>
              <a:t>Llama3-70B</a:t>
            </a:r>
            <a:r>
              <a:rPr lang="zh-CN" altLang="en-US" sz="1400" dirty="0"/>
              <a:t>模型）</a:t>
            </a:r>
            <a:endParaRPr lang="en-US" altLang="zh-CN" sz="1400" dirty="0" smtClean="0"/>
          </a:p>
          <a:p>
            <a:pPr marL="0" indent="0">
              <a:buNone/>
            </a:pPr>
            <a:r>
              <a:rPr lang="en-US" altLang="zh-CN" sz="1400" dirty="0" smtClean="0"/>
              <a:t># </a:t>
            </a:r>
            <a:r>
              <a:rPr lang="en-US" altLang="zh-CN" sz="1400" dirty="0" err="1" smtClean="0"/>
              <a:t>SGLang</a:t>
            </a:r>
            <a:r>
              <a:rPr lang="zh-CN" altLang="en-US" sz="1400" dirty="0" smtClean="0"/>
              <a:t>的典型使用示例</a:t>
            </a:r>
          </a:p>
          <a:p>
            <a:pPr marL="0" indent="0">
              <a:buNone/>
            </a:pPr>
            <a:r>
              <a:rPr lang="en-US" altLang="zh-CN" sz="1400" dirty="0" smtClean="0"/>
              <a:t>from </a:t>
            </a:r>
            <a:r>
              <a:rPr lang="en-US" altLang="zh-CN" sz="1400" dirty="0" err="1" smtClean="0"/>
              <a:t>sglang</a:t>
            </a:r>
            <a:r>
              <a:rPr lang="en-US" altLang="zh-CN" sz="1400" dirty="0" smtClean="0"/>
              <a:t> import Runtime, endpoint</a:t>
            </a:r>
          </a:p>
          <a:p>
            <a:pPr marL="0" indent="0">
              <a:buNone/>
            </a:pPr>
            <a:r>
              <a:rPr lang="en-US" altLang="zh-CN" sz="1400" dirty="0" smtClean="0"/>
              <a:t># </a:t>
            </a:r>
            <a:r>
              <a:rPr lang="zh-CN" altLang="en-US" sz="1400" dirty="0" smtClean="0"/>
              <a:t>指定使用</a:t>
            </a:r>
            <a:r>
              <a:rPr lang="en-US" altLang="zh-CN" sz="1400" dirty="0" smtClean="0"/>
              <a:t>Triton</a:t>
            </a:r>
            <a:r>
              <a:rPr lang="zh-CN" altLang="en-US" sz="1400" dirty="0" smtClean="0"/>
              <a:t>后端</a:t>
            </a:r>
          </a:p>
          <a:p>
            <a:pPr marL="0" indent="0">
              <a:buNone/>
            </a:pPr>
            <a:r>
              <a:rPr lang="en-US" altLang="zh-CN" sz="1400" dirty="0" err="1" smtClean="0"/>
              <a:t>rt</a:t>
            </a:r>
            <a:r>
              <a:rPr lang="en-US" altLang="zh-CN" sz="1400" dirty="0" smtClean="0"/>
              <a:t> = Runtime(</a:t>
            </a:r>
          </a:p>
          <a:p>
            <a:pPr marL="0" indent="0">
              <a:buNone/>
            </a:pPr>
            <a:r>
              <a:rPr lang="en-US" altLang="zh-CN" sz="1400" dirty="0" smtClean="0"/>
              <a:t>    </a:t>
            </a:r>
            <a:r>
              <a:rPr lang="en-US" altLang="zh-CN" sz="1400" dirty="0" err="1" smtClean="0"/>
              <a:t>model_path</a:t>
            </a:r>
            <a:r>
              <a:rPr lang="en-US" altLang="zh-CN" sz="1400" dirty="0" smtClean="0"/>
              <a:t>="meta-llama/Llama-3-70b-chat-hf",</a:t>
            </a:r>
          </a:p>
          <a:p>
            <a:pPr marL="0" indent="0">
              <a:buNone/>
            </a:pPr>
            <a:r>
              <a:rPr lang="en-US" altLang="zh-CN" sz="1400" dirty="0" smtClean="0"/>
              <a:t>    backend="triton",  # ← </a:t>
            </a:r>
            <a:r>
              <a:rPr lang="zh-CN" altLang="en-US" sz="1400" dirty="0" smtClean="0"/>
              <a:t>关键配置项</a:t>
            </a:r>
          </a:p>
          <a:p>
            <a:pPr marL="0" indent="0">
              <a:buNone/>
            </a:pPr>
            <a:r>
              <a:rPr lang="zh-CN" altLang="en-US" sz="1400" dirty="0" smtClean="0"/>
              <a:t>    </a:t>
            </a:r>
            <a:r>
              <a:rPr lang="en-US" altLang="zh-CN" sz="1400" dirty="0" err="1" smtClean="0"/>
              <a:t>tp_size</a:t>
            </a:r>
            <a:r>
              <a:rPr lang="en-US" altLang="zh-CN" sz="1400" dirty="0" smtClean="0"/>
              <a:t>=4          # </a:t>
            </a:r>
            <a:r>
              <a:rPr lang="zh-CN" altLang="en-US" sz="1400" dirty="0" smtClean="0"/>
              <a:t>张量并行度</a:t>
            </a:r>
          </a:p>
          <a:p>
            <a:pPr marL="0" indent="0">
              <a:buNone/>
            </a:pPr>
            <a:r>
              <a:rPr lang="en-US" altLang="zh-CN" sz="1400" dirty="0" smtClean="0"/>
              <a:t>)</a:t>
            </a:r>
          </a:p>
          <a:p>
            <a:pPr marL="0" indent="0">
              <a:buNone/>
            </a:pPr>
            <a:r>
              <a:rPr lang="en-US" altLang="zh-CN" sz="1400" dirty="0" smtClean="0"/>
              <a:t>@endpoint</a:t>
            </a:r>
          </a:p>
          <a:p>
            <a:pPr marL="0" indent="0">
              <a:buNone/>
            </a:pPr>
            <a:r>
              <a:rPr lang="en-US" altLang="zh-CN" sz="1400" dirty="0" err="1" smtClean="0"/>
              <a:t>def</a:t>
            </a:r>
            <a:r>
              <a:rPr lang="en-US" altLang="zh-CN" sz="1400" dirty="0" smtClean="0"/>
              <a:t> generate(prompt):</a:t>
            </a:r>
          </a:p>
          <a:p>
            <a:pPr marL="0" indent="0">
              <a:buNone/>
            </a:pPr>
            <a:r>
              <a:rPr lang="en-US" altLang="zh-CN" sz="1400" dirty="0" smtClean="0"/>
              <a:t>    return </a:t>
            </a:r>
            <a:r>
              <a:rPr lang="en-US" altLang="zh-CN" sz="1400" dirty="0" err="1" smtClean="0"/>
              <a:t>rt.generate</a:t>
            </a:r>
            <a:r>
              <a:rPr lang="en-US" altLang="zh-CN" sz="1400" dirty="0" smtClean="0"/>
              <a:t>(prompt, </a:t>
            </a:r>
            <a:r>
              <a:rPr lang="en-US" altLang="zh-CN" sz="1400" dirty="0" err="1" smtClean="0"/>
              <a:t>max_tokens</a:t>
            </a:r>
            <a:r>
              <a:rPr lang="en-US" altLang="zh-CN" sz="1400" dirty="0" smtClean="0"/>
              <a:t>=512)</a:t>
            </a:r>
          </a:p>
          <a:p>
            <a:pPr marL="0" indent="0">
              <a:buNone/>
            </a:pPr>
            <a:endParaRPr lang="en-US" altLang="zh-CN" sz="1400" dirty="0" smtClean="0"/>
          </a:p>
          <a:p>
            <a:pPr marL="0" indent="0">
              <a:buNone/>
            </a:pPr>
            <a:r>
              <a:rPr lang="en-US" altLang="zh-CN" sz="1400" dirty="0" smtClean="0"/>
              <a:t># </a:t>
            </a:r>
            <a:r>
              <a:rPr lang="zh-CN" altLang="en-US" sz="1400" dirty="0" smtClean="0"/>
              <a:t>实际运行时：</a:t>
            </a:r>
          </a:p>
          <a:p>
            <a:pPr marL="0" indent="0">
              <a:buNone/>
            </a:pPr>
            <a:r>
              <a:rPr lang="en-US" altLang="zh-CN" sz="1400" dirty="0" smtClean="0"/>
              <a:t># 1. </a:t>
            </a:r>
            <a:r>
              <a:rPr lang="en-US" altLang="zh-CN" sz="1400" dirty="0" err="1" smtClean="0"/>
              <a:t>SGLang</a:t>
            </a:r>
            <a:r>
              <a:rPr lang="zh-CN" altLang="en-US" sz="1400" dirty="0" smtClean="0"/>
              <a:t>将模型分解为计算图</a:t>
            </a:r>
          </a:p>
          <a:p>
            <a:pPr marL="0" indent="0">
              <a:buNone/>
            </a:pPr>
            <a:r>
              <a:rPr lang="en-US" altLang="zh-CN" sz="1400" dirty="0" smtClean="0"/>
              <a:t># 2. Triton</a:t>
            </a:r>
            <a:r>
              <a:rPr lang="zh-CN" altLang="en-US" sz="1400" dirty="0" smtClean="0"/>
              <a:t>负责将子图分配到</a:t>
            </a:r>
            <a:r>
              <a:rPr lang="en-US" altLang="zh-CN" sz="1400" dirty="0" smtClean="0"/>
              <a:t>4</a:t>
            </a:r>
            <a:r>
              <a:rPr lang="zh-CN" altLang="en-US" sz="1400" dirty="0" smtClean="0"/>
              <a:t>块</a:t>
            </a:r>
            <a:r>
              <a:rPr lang="en-US" altLang="zh-CN" sz="1400" dirty="0" smtClean="0"/>
              <a:t>GPU</a:t>
            </a:r>
            <a:r>
              <a:rPr lang="zh-CN" altLang="en-US" sz="1400" dirty="0" smtClean="0"/>
              <a:t>执行</a:t>
            </a:r>
          </a:p>
          <a:p>
            <a:pPr marL="0" indent="0">
              <a:buNone/>
            </a:pPr>
            <a:r>
              <a:rPr lang="en-US" altLang="zh-CN" sz="1400" dirty="0" smtClean="0"/>
              <a:t># 3. Triton</a:t>
            </a:r>
            <a:r>
              <a:rPr lang="zh-CN" altLang="en-US" sz="1400" dirty="0" smtClean="0"/>
              <a:t>管理中间结果的显存交换</a:t>
            </a:r>
            <a:endParaRPr lang="zh-CN" altLang="en-US" sz="1400" dirty="0"/>
          </a:p>
        </p:txBody>
      </p:sp>
    </p:spTree>
    <p:extLst>
      <p:ext uri="{BB962C8B-B14F-4D97-AF65-F5344CB8AC3E}">
        <p14:creationId xmlns:p14="http://schemas.microsoft.com/office/powerpoint/2010/main" val="352000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6096000" cy="2031325"/>
          </a:xfrm>
          <a:prstGeom prst="rect">
            <a:avLst/>
          </a:prstGeom>
        </p:spPr>
        <p:txBody>
          <a:bodyPr>
            <a:spAutoFit/>
          </a:bodyPr>
          <a:lstStyle/>
          <a:p>
            <a:r>
              <a:rPr lang="zh-CN" altLang="en-US" dirty="0" smtClean="0"/>
              <a:t>[用户请求]</a:t>
            </a:r>
          </a:p>
          <a:p>
            <a:r>
              <a:rPr lang="zh-CN" altLang="en-US" dirty="0" smtClean="0"/>
              <a:t>    ↓</a:t>
            </a:r>
          </a:p>
          <a:p>
            <a:r>
              <a:rPr lang="zh-CN" altLang="en-US" dirty="0" smtClean="0"/>
              <a:t>SGLang层（处理逻辑：动态批处理/KV缓存复用/采样策略）</a:t>
            </a:r>
          </a:p>
          <a:p>
            <a:r>
              <a:rPr lang="zh-CN" altLang="en-US" dirty="0" smtClean="0"/>
              <a:t>    ↓</a:t>
            </a:r>
          </a:p>
          <a:p>
            <a:r>
              <a:rPr lang="zh-CN" altLang="en-US" dirty="0" smtClean="0"/>
              <a:t>Triton层（执行逻辑：GPU核函数优化/显存页表管理）</a:t>
            </a:r>
          </a:p>
          <a:p>
            <a:r>
              <a:rPr lang="zh-CN" altLang="en-US" dirty="0" smtClean="0"/>
              <a:t>    ↓</a:t>
            </a:r>
          </a:p>
          <a:p>
            <a:r>
              <a:rPr lang="zh-CN" altLang="en-US" dirty="0" smtClean="0"/>
              <a:t>硬件层（A100/H100 GPU集群）</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794620178"/>
              </p:ext>
            </p:extLst>
          </p:nvPr>
        </p:nvGraphicFramePr>
        <p:xfrm>
          <a:off x="6096000" y="221579"/>
          <a:ext cx="5927560" cy="2434590"/>
        </p:xfrm>
        <a:graphic>
          <a:graphicData uri="http://schemas.openxmlformats.org/drawingml/2006/table">
            <a:tbl>
              <a:tblPr/>
              <a:tblGrid>
                <a:gridCol w="1481890">
                  <a:extLst>
                    <a:ext uri="{9D8B030D-6E8A-4147-A177-3AD203B41FA5}">
                      <a16:colId xmlns:a16="http://schemas.microsoft.com/office/drawing/2014/main" val="2956650549"/>
                    </a:ext>
                  </a:extLst>
                </a:gridCol>
                <a:gridCol w="1481890">
                  <a:extLst>
                    <a:ext uri="{9D8B030D-6E8A-4147-A177-3AD203B41FA5}">
                      <a16:colId xmlns:a16="http://schemas.microsoft.com/office/drawing/2014/main" val="1958175659"/>
                    </a:ext>
                  </a:extLst>
                </a:gridCol>
                <a:gridCol w="1481890">
                  <a:extLst>
                    <a:ext uri="{9D8B030D-6E8A-4147-A177-3AD203B41FA5}">
                      <a16:colId xmlns:a16="http://schemas.microsoft.com/office/drawing/2014/main" val="2763132982"/>
                    </a:ext>
                  </a:extLst>
                </a:gridCol>
                <a:gridCol w="1481890">
                  <a:extLst>
                    <a:ext uri="{9D8B030D-6E8A-4147-A177-3AD203B41FA5}">
                      <a16:colId xmlns:a16="http://schemas.microsoft.com/office/drawing/2014/main" val="3012815150"/>
                    </a:ext>
                  </a:extLst>
                </a:gridCol>
              </a:tblGrid>
              <a:tr h="0">
                <a:tc>
                  <a:txBody>
                    <a:bodyPr/>
                    <a:lstStyle/>
                    <a:p>
                      <a:r>
                        <a:rPr lang="zh-CN" altLang="en-US">
                          <a:effectLst/>
                          <a:latin typeface="PingFang SC"/>
                        </a:rPr>
                        <a:t>后端</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C011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C0118E"/>
                      </a:solidFill>
                      <a:prstDash val="solid"/>
                      <a:round/>
                      <a:headEnd type="none" w="med" len="med"/>
                      <a:tailEnd type="none" w="med" len="med"/>
                    </a:lnB>
                    <a:solidFill>
                      <a:srgbClr val="FFFFFF"/>
                    </a:solidFill>
                  </a:tcPr>
                </a:tc>
                <a:tc>
                  <a:txBody>
                    <a:bodyPr/>
                    <a:lstStyle/>
                    <a:p>
                      <a:r>
                        <a:rPr lang="zh-CN" altLang="en-US">
                          <a:effectLst/>
                          <a:latin typeface="PingFang SC"/>
                        </a:rPr>
                        <a:t>吞吐量</a:t>
                      </a:r>
                      <a:r>
                        <a:rPr lang="en-US" altLang="zh-CN">
                          <a:effectLst/>
                          <a:latin typeface="PingFang SC"/>
                        </a:rPr>
                        <a:t>(</a:t>
                      </a:r>
                      <a:r>
                        <a:rPr lang="en-US">
                          <a:effectLst/>
                          <a:latin typeface="PingFang SC"/>
                        </a:rPr>
                        <a:t>tokens/s)</a:t>
                      </a:r>
                    </a:p>
                  </a:txBody>
                  <a:tcPr marL="101600" marR="101600" marT="66675" marB="47625" anchor="ctr">
                    <a:lnL w="6350" cap="flat" cmpd="sng" algn="ctr">
                      <a:solidFill>
                        <a:srgbClr val="C0118E"/>
                      </a:solidFill>
                      <a:prstDash val="solid"/>
                      <a:round/>
                      <a:headEnd type="none" w="med" len="med"/>
                      <a:tailEnd type="none" w="med" len="med"/>
                    </a:lnL>
                    <a:lnR w="6350" cap="flat" cmpd="sng" algn="ctr">
                      <a:solidFill>
                        <a:srgbClr val="1012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10128E"/>
                      </a:solidFill>
                      <a:prstDash val="solid"/>
                      <a:round/>
                      <a:headEnd type="none" w="med" len="med"/>
                      <a:tailEnd type="none" w="med" len="med"/>
                    </a:lnB>
                    <a:solidFill>
                      <a:srgbClr val="FFFFFF"/>
                    </a:solidFill>
                  </a:tcPr>
                </a:tc>
                <a:tc>
                  <a:txBody>
                    <a:bodyPr/>
                    <a:lstStyle/>
                    <a:p>
                      <a:r>
                        <a:rPr lang="zh-CN" altLang="en-US">
                          <a:effectLst/>
                          <a:latin typeface="PingFang SC"/>
                        </a:rPr>
                        <a:t>首</a:t>
                      </a:r>
                      <a:r>
                        <a:rPr lang="en-US">
                          <a:effectLst/>
                          <a:latin typeface="PingFang SC"/>
                        </a:rPr>
                        <a:t>token</a:t>
                      </a:r>
                      <a:r>
                        <a:rPr lang="zh-CN" altLang="en-US">
                          <a:effectLst/>
                          <a:latin typeface="PingFang SC"/>
                        </a:rPr>
                        <a:t>延迟</a:t>
                      </a:r>
                      <a:r>
                        <a:rPr lang="en-US" altLang="zh-CN">
                          <a:effectLst/>
                          <a:latin typeface="PingFang SC"/>
                        </a:rPr>
                        <a:t>(</a:t>
                      </a:r>
                      <a:r>
                        <a:rPr lang="en-US">
                          <a:effectLst/>
                          <a:latin typeface="PingFang SC"/>
                        </a:rPr>
                        <a:t>ms)</a:t>
                      </a:r>
                    </a:p>
                  </a:txBody>
                  <a:tcPr marL="101600" marR="101600" marT="66675" marB="47625" anchor="ctr">
                    <a:lnL w="6350" cap="flat" cmpd="sng" algn="ctr">
                      <a:solidFill>
                        <a:srgbClr val="10128E"/>
                      </a:solidFill>
                      <a:prstDash val="solid"/>
                      <a:round/>
                      <a:headEnd type="none" w="med" len="med"/>
                      <a:tailEnd type="none" w="med" len="med"/>
                    </a:lnL>
                    <a:lnR w="6350" cap="flat" cmpd="sng" algn="ctr">
                      <a:solidFill>
                        <a:srgbClr val="7011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70118E"/>
                      </a:solidFill>
                      <a:prstDash val="solid"/>
                      <a:round/>
                      <a:headEnd type="none" w="med" len="med"/>
                      <a:tailEnd type="none" w="med" len="med"/>
                    </a:lnB>
                    <a:solidFill>
                      <a:srgbClr val="FFFFFF"/>
                    </a:solidFill>
                  </a:tcPr>
                </a:tc>
                <a:tc>
                  <a:txBody>
                    <a:bodyPr/>
                    <a:lstStyle/>
                    <a:p>
                      <a:r>
                        <a:rPr lang="zh-CN" altLang="en-US">
                          <a:effectLst/>
                          <a:latin typeface="PingFang SC"/>
                        </a:rPr>
                        <a:t>显存占用</a:t>
                      </a:r>
                      <a:r>
                        <a:rPr lang="en-US" altLang="zh-CN">
                          <a:effectLst/>
                          <a:latin typeface="PingFang SC"/>
                        </a:rPr>
                        <a:t>(</a:t>
                      </a:r>
                      <a:r>
                        <a:rPr lang="en-US">
                          <a:effectLst/>
                          <a:latin typeface="PingFang SC"/>
                        </a:rPr>
                        <a:t>GB)</a:t>
                      </a:r>
                    </a:p>
                  </a:txBody>
                  <a:tcPr marL="101600" marR="101600" marT="66675" marB="47625" anchor="ctr">
                    <a:lnL w="6350" cap="flat" cmpd="sng" algn="ctr">
                      <a:solidFill>
                        <a:srgbClr val="70118E"/>
                      </a:solidFill>
                      <a:prstDash val="solid"/>
                      <a:round/>
                      <a:headEnd type="none" w="med" len="med"/>
                      <a:tailEnd type="none" w="med" len="med"/>
                    </a:lnL>
                    <a:lnR w="6350" cap="flat" cmpd="sng" algn="ctr">
                      <a:solidFill>
                        <a:srgbClr val="4014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40148E"/>
                      </a:solidFill>
                      <a:prstDash val="solid"/>
                      <a:round/>
                      <a:headEnd type="none" w="med" len="med"/>
                      <a:tailEnd type="none" w="med" len="med"/>
                    </a:lnB>
                    <a:solidFill>
                      <a:srgbClr val="FFFFFF"/>
                    </a:solidFill>
                  </a:tcPr>
                </a:tc>
                <a:extLst>
                  <a:ext uri="{0D108BD9-81ED-4DB2-BD59-A6C34878D82A}">
                    <a16:rowId xmlns:a16="http://schemas.microsoft.com/office/drawing/2014/main" val="3412395733"/>
                  </a:ext>
                </a:extLst>
              </a:tr>
              <a:tr h="0">
                <a:tc>
                  <a:txBody>
                    <a:bodyPr/>
                    <a:lstStyle/>
                    <a:p>
                      <a:r>
                        <a:rPr lang="zh-CN" altLang="en-US">
                          <a:effectLst/>
                        </a:rPr>
                        <a:t>纯</a:t>
                      </a:r>
                      <a:r>
                        <a:rPr lang="en-US">
                          <a:effectLst/>
                        </a:rPr>
                        <a:t>Triton</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801F8E"/>
                      </a:solidFill>
                      <a:prstDash val="solid"/>
                      <a:round/>
                      <a:headEnd type="none" w="med" len="med"/>
                      <a:tailEnd type="none" w="med" len="med"/>
                    </a:lnR>
                    <a:lnT w="6350" cap="flat" cmpd="sng" algn="ctr">
                      <a:solidFill>
                        <a:srgbClr val="C0118E"/>
                      </a:solidFill>
                      <a:prstDash val="solid"/>
                      <a:round/>
                      <a:headEnd type="none" w="med" len="med"/>
                      <a:tailEnd type="none" w="med" len="med"/>
                    </a:lnT>
                    <a:lnB w="6350" cap="flat" cmpd="sng" algn="ctr">
                      <a:solidFill>
                        <a:srgbClr val="801F8E"/>
                      </a:solidFill>
                      <a:prstDash val="solid"/>
                      <a:round/>
                      <a:headEnd type="none" w="med" len="med"/>
                      <a:tailEnd type="none" w="med" len="med"/>
                    </a:lnB>
                    <a:solidFill>
                      <a:srgbClr val="FFFFFF"/>
                    </a:solidFill>
                  </a:tcPr>
                </a:tc>
                <a:tc>
                  <a:txBody>
                    <a:bodyPr/>
                    <a:lstStyle/>
                    <a:p>
                      <a:r>
                        <a:rPr lang="en-US" altLang="zh-CN">
                          <a:effectLst/>
                        </a:rPr>
                        <a:t>1120</a:t>
                      </a:r>
                    </a:p>
                  </a:txBody>
                  <a:tcPr marL="101600" marR="101600" marT="66675" marB="66675" anchor="ctr">
                    <a:lnL w="6350" cap="flat" cmpd="sng" algn="ctr">
                      <a:solidFill>
                        <a:srgbClr val="801F8E"/>
                      </a:solidFill>
                      <a:prstDash val="solid"/>
                      <a:round/>
                      <a:headEnd type="none" w="med" len="med"/>
                      <a:tailEnd type="none" w="med" len="med"/>
                    </a:lnL>
                    <a:lnR w="6350" cap="flat" cmpd="sng" algn="ctr">
                      <a:solidFill>
                        <a:srgbClr val="B0178E"/>
                      </a:solidFill>
                      <a:prstDash val="solid"/>
                      <a:round/>
                      <a:headEnd type="none" w="med" len="med"/>
                      <a:tailEnd type="none" w="med" len="med"/>
                    </a:lnR>
                    <a:lnT w="6350" cap="flat" cmpd="sng" algn="ctr">
                      <a:solidFill>
                        <a:srgbClr val="10128E"/>
                      </a:solidFill>
                      <a:prstDash val="solid"/>
                      <a:round/>
                      <a:headEnd type="none" w="med" len="med"/>
                      <a:tailEnd type="none" w="med" len="med"/>
                    </a:lnT>
                    <a:lnB w="6350" cap="flat" cmpd="sng" algn="ctr">
                      <a:solidFill>
                        <a:srgbClr val="B0178E"/>
                      </a:solidFill>
                      <a:prstDash val="solid"/>
                      <a:round/>
                      <a:headEnd type="none" w="med" len="med"/>
                      <a:tailEnd type="none" w="med" len="med"/>
                    </a:lnB>
                    <a:solidFill>
                      <a:srgbClr val="FFFFFF"/>
                    </a:solidFill>
                  </a:tcPr>
                </a:tc>
                <a:tc>
                  <a:txBody>
                    <a:bodyPr/>
                    <a:lstStyle/>
                    <a:p>
                      <a:r>
                        <a:rPr lang="en-US" altLang="zh-CN">
                          <a:effectLst/>
                        </a:rPr>
                        <a:t>145</a:t>
                      </a:r>
                    </a:p>
                  </a:txBody>
                  <a:tcPr marL="101600" marR="101600" marT="66675" marB="66675" anchor="ctr">
                    <a:lnL w="6350" cap="flat" cmpd="sng" algn="ctr">
                      <a:solidFill>
                        <a:srgbClr val="B0178E"/>
                      </a:solidFill>
                      <a:prstDash val="solid"/>
                      <a:round/>
                      <a:headEnd type="none" w="med" len="med"/>
                      <a:tailEnd type="none" w="med" len="med"/>
                    </a:lnL>
                    <a:lnR w="6350" cap="flat" cmpd="sng" algn="ctr">
                      <a:solidFill>
                        <a:srgbClr val="E0198E"/>
                      </a:solidFill>
                      <a:prstDash val="solid"/>
                      <a:round/>
                      <a:headEnd type="none" w="med" len="med"/>
                      <a:tailEnd type="none" w="med" len="med"/>
                    </a:lnR>
                    <a:lnT w="6350" cap="flat" cmpd="sng" algn="ctr">
                      <a:solidFill>
                        <a:srgbClr val="70118E"/>
                      </a:solidFill>
                      <a:prstDash val="solid"/>
                      <a:round/>
                      <a:headEnd type="none" w="med" len="med"/>
                      <a:tailEnd type="none" w="med" len="med"/>
                    </a:lnT>
                    <a:lnB w="6350" cap="flat" cmpd="sng" algn="ctr">
                      <a:solidFill>
                        <a:srgbClr val="E0198E"/>
                      </a:solidFill>
                      <a:prstDash val="solid"/>
                      <a:round/>
                      <a:headEnd type="none" w="med" len="med"/>
                      <a:tailEnd type="none" w="med" len="med"/>
                    </a:lnB>
                    <a:solidFill>
                      <a:srgbClr val="FFFFFF"/>
                    </a:solidFill>
                  </a:tcPr>
                </a:tc>
                <a:tc>
                  <a:txBody>
                    <a:bodyPr/>
                    <a:lstStyle/>
                    <a:p>
                      <a:r>
                        <a:rPr lang="en-US" altLang="zh-CN">
                          <a:effectLst/>
                        </a:rPr>
                        <a:t>82</a:t>
                      </a:r>
                    </a:p>
                  </a:txBody>
                  <a:tcPr marL="101600" marR="101600" marT="66675" marB="66675" anchor="ctr">
                    <a:lnL w="6350" cap="flat" cmpd="sng" algn="ctr">
                      <a:solidFill>
                        <a:srgbClr val="E0198E"/>
                      </a:solidFill>
                      <a:prstDash val="solid"/>
                      <a:round/>
                      <a:headEnd type="none" w="med" len="med"/>
                      <a:tailEnd type="none" w="med" len="med"/>
                    </a:lnL>
                    <a:lnR w="6350" cap="flat" cmpd="sng" algn="ctr">
                      <a:solidFill>
                        <a:srgbClr val="20168E"/>
                      </a:solidFill>
                      <a:prstDash val="solid"/>
                      <a:round/>
                      <a:headEnd type="none" w="med" len="med"/>
                      <a:tailEnd type="none" w="med" len="med"/>
                    </a:lnR>
                    <a:lnT w="6350" cap="flat" cmpd="sng" algn="ctr">
                      <a:solidFill>
                        <a:srgbClr val="40148E"/>
                      </a:solidFill>
                      <a:prstDash val="solid"/>
                      <a:round/>
                      <a:headEnd type="none" w="med" len="med"/>
                      <a:tailEnd type="none" w="med" len="med"/>
                    </a:lnT>
                    <a:lnB w="6350" cap="flat" cmpd="sng" algn="ctr">
                      <a:solidFill>
                        <a:srgbClr val="20168E"/>
                      </a:solidFill>
                      <a:prstDash val="solid"/>
                      <a:round/>
                      <a:headEnd type="none" w="med" len="med"/>
                      <a:tailEnd type="none" w="med" len="med"/>
                    </a:lnB>
                    <a:solidFill>
                      <a:srgbClr val="FFFFFF"/>
                    </a:solidFill>
                  </a:tcPr>
                </a:tc>
                <a:extLst>
                  <a:ext uri="{0D108BD9-81ED-4DB2-BD59-A6C34878D82A}">
                    <a16:rowId xmlns:a16="http://schemas.microsoft.com/office/drawing/2014/main" val="2001440101"/>
                  </a:ext>
                </a:extLst>
              </a:tr>
              <a:tr h="0">
                <a:tc>
                  <a:txBody>
                    <a:bodyPr/>
                    <a:lstStyle/>
                    <a:p>
                      <a:r>
                        <a:rPr lang="en-US" dirty="0" err="1">
                          <a:effectLst/>
                        </a:rPr>
                        <a:t>SGLang+PyTorch</a:t>
                      </a:r>
                      <a:endParaRPr lang="en-US" dirty="0">
                        <a:effectLst/>
                      </a:endParaRP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F01D8E"/>
                      </a:solidFill>
                      <a:prstDash val="solid"/>
                      <a:round/>
                      <a:headEnd type="none" w="med" len="med"/>
                      <a:tailEnd type="none" w="med" len="med"/>
                    </a:lnR>
                    <a:lnT w="6350" cap="flat" cmpd="sng" algn="ctr">
                      <a:solidFill>
                        <a:srgbClr val="801F8E"/>
                      </a:solidFill>
                      <a:prstDash val="solid"/>
                      <a:round/>
                      <a:headEnd type="none" w="med" len="med"/>
                      <a:tailEnd type="none" w="med" len="med"/>
                    </a:lnT>
                    <a:lnB w="6350" cap="flat" cmpd="sng" algn="ctr">
                      <a:solidFill>
                        <a:srgbClr val="F01D8E"/>
                      </a:solidFill>
                      <a:prstDash val="solid"/>
                      <a:round/>
                      <a:headEnd type="none" w="med" len="med"/>
                      <a:tailEnd type="none" w="med" len="med"/>
                    </a:lnB>
                    <a:solidFill>
                      <a:srgbClr val="FFFFFF"/>
                    </a:solidFill>
                  </a:tcPr>
                </a:tc>
                <a:tc>
                  <a:txBody>
                    <a:bodyPr/>
                    <a:lstStyle/>
                    <a:p>
                      <a:r>
                        <a:rPr lang="en-US" altLang="zh-CN">
                          <a:effectLst/>
                        </a:rPr>
                        <a:t>890</a:t>
                      </a:r>
                    </a:p>
                  </a:txBody>
                  <a:tcPr marL="101600" marR="101600" marT="66675" marB="66675" anchor="ctr">
                    <a:lnL w="6350" cap="flat" cmpd="sng" algn="ctr">
                      <a:solidFill>
                        <a:srgbClr val="F01D8E"/>
                      </a:solidFill>
                      <a:prstDash val="solid"/>
                      <a:round/>
                      <a:headEnd type="none" w="med" len="med"/>
                      <a:tailEnd type="none" w="med" len="med"/>
                    </a:lnL>
                    <a:lnR w="6350" cap="flat" cmpd="sng" algn="ctr">
                      <a:solidFill>
                        <a:srgbClr val="30158E"/>
                      </a:solidFill>
                      <a:prstDash val="solid"/>
                      <a:round/>
                      <a:headEnd type="none" w="med" len="med"/>
                      <a:tailEnd type="none" w="med" len="med"/>
                    </a:lnR>
                    <a:lnT w="6350" cap="flat" cmpd="sng" algn="ctr">
                      <a:solidFill>
                        <a:srgbClr val="B0178E"/>
                      </a:solidFill>
                      <a:prstDash val="solid"/>
                      <a:round/>
                      <a:headEnd type="none" w="med" len="med"/>
                      <a:tailEnd type="none" w="med" len="med"/>
                    </a:lnT>
                    <a:lnB w="6350" cap="flat" cmpd="sng" algn="ctr">
                      <a:solidFill>
                        <a:srgbClr val="30158E"/>
                      </a:solidFill>
                      <a:prstDash val="solid"/>
                      <a:round/>
                      <a:headEnd type="none" w="med" len="med"/>
                      <a:tailEnd type="none" w="med" len="med"/>
                    </a:lnB>
                    <a:solidFill>
                      <a:srgbClr val="FFFFFF"/>
                    </a:solidFill>
                  </a:tcPr>
                </a:tc>
                <a:tc>
                  <a:txBody>
                    <a:bodyPr/>
                    <a:lstStyle/>
                    <a:p>
                      <a:r>
                        <a:rPr lang="en-US" altLang="zh-CN">
                          <a:effectLst/>
                        </a:rPr>
                        <a:t>210</a:t>
                      </a:r>
                    </a:p>
                  </a:txBody>
                  <a:tcPr marL="101600" marR="101600" marT="66675" marB="66675" anchor="ctr">
                    <a:lnL w="6350" cap="flat" cmpd="sng" algn="ctr">
                      <a:solidFill>
                        <a:srgbClr val="30158E"/>
                      </a:solidFill>
                      <a:prstDash val="solid"/>
                      <a:round/>
                      <a:headEnd type="none" w="med" len="med"/>
                      <a:tailEnd type="none" w="med" len="med"/>
                    </a:lnL>
                    <a:lnR w="6350" cap="flat" cmpd="sng" algn="ctr">
                      <a:solidFill>
                        <a:srgbClr val="C0168E"/>
                      </a:solidFill>
                      <a:prstDash val="solid"/>
                      <a:round/>
                      <a:headEnd type="none" w="med" len="med"/>
                      <a:tailEnd type="none" w="med" len="med"/>
                    </a:lnR>
                    <a:lnT w="6350" cap="flat" cmpd="sng" algn="ctr">
                      <a:solidFill>
                        <a:srgbClr val="E0198E"/>
                      </a:solidFill>
                      <a:prstDash val="solid"/>
                      <a:round/>
                      <a:headEnd type="none" w="med" len="med"/>
                      <a:tailEnd type="none" w="med" len="med"/>
                    </a:lnT>
                    <a:lnB w="6350" cap="flat" cmpd="sng" algn="ctr">
                      <a:solidFill>
                        <a:srgbClr val="C0168E"/>
                      </a:solidFill>
                      <a:prstDash val="solid"/>
                      <a:round/>
                      <a:headEnd type="none" w="med" len="med"/>
                      <a:tailEnd type="none" w="med" len="med"/>
                    </a:lnB>
                    <a:solidFill>
                      <a:srgbClr val="FFFFFF"/>
                    </a:solidFill>
                  </a:tcPr>
                </a:tc>
                <a:tc>
                  <a:txBody>
                    <a:bodyPr/>
                    <a:lstStyle/>
                    <a:p>
                      <a:r>
                        <a:rPr lang="en-US" altLang="zh-CN">
                          <a:effectLst/>
                        </a:rPr>
                        <a:t>78</a:t>
                      </a:r>
                    </a:p>
                  </a:txBody>
                  <a:tcPr marL="101600" marR="101600" marT="66675" marB="66675" anchor="ctr">
                    <a:lnL w="6350" cap="flat" cmpd="sng" algn="ctr">
                      <a:solidFill>
                        <a:srgbClr val="C0168E"/>
                      </a:solidFill>
                      <a:prstDash val="solid"/>
                      <a:round/>
                      <a:headEnd type="none" w="med" len="med"/>
                      <a:tailEnd type="none" w="med" len="med"/>
                    </a:lnL>
                    <a:lnR w="6350" cap="flat" cmpd="sng" algn="ctr">
                      <a:solidFill>
                        <a:srgbClr val="50138E"/>
                      </a:solidFill>
                      <a:prstDash val="solid"/>
                      <a:round/>
                      <a:headEnd type="none" w="med" len="med"/>
                      <a:tailEnd type="none" w="med" len="med"/>
                    </a:lnR>
                    <a:lnT w="6350" cap="flat" cmpd="sng" algn="ctr">
                      <a:solidFill>
                        <a:srgbClr val="20168E"/>
                      </a:solidFill>
                      <a:prstDash val="solid"/>
                      <a:round/>
                      <a:headEnd type="none" w="med" len="med"/>
                      <a:tailEnd type="none" w="med" len="med"/>
                    </a:lnT>
                    <a:lnB w="6350" cap="flat" cmpd="sng" algn="ctr">
                      <a:solidFill>
                        <a:srgbClr val="50138E"/>
                      </a:solidFill>
                      <a:prstDash val="solid"/>
                      <a:round/>
                      <a:headEnd type="none" w="med" len="med"/>
                      <a:tailEnd type="none" w="med" len="med"/>
                    </a:lnB>
                    <a:solidFill>
                      <a:srgbClr val="FFFFFF"/>
                    </a:solidFill>
                  </a:tcPr>
                </a:tc>
                <a:extLst>
                  <a:ext uri="{0D108BD9-81ED-4DB2-BD59-A6C34878D82A}">
                    <a16:rowId xmlns:a16="http://schemas.microsoft.com/office/drawing/2014/main" val="3767045048"/>
                  </a:ext>
                </a:extLst>
              </a:tr>
              <a:tr h="0">
                <a:tc>
                  <a:txBody>
                    <a:bodyPr/>
                    <a:lstStyle/>
                    <a:p>
                      <a:r>
                        <a:rPr lang="en-US" dirty="0">
                          <a:effectLst/>
                        </a:rPr>
                        <a:t>‌</a:t>
                      </a:r>
                      <a:r>
                        <a:rPr lang="en-US" b="1" dirty="0" err="1">
                          <a:effectLst/>
                          <a:latin typeface="PingFang SC"/>
                        </a:rPr>
                        <a:t>SGLang+Triton</a:t>
                      </a:r>
                      <a:r>
                        <a:rPr lang="en-US" dirty="0">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30108E"/>
                      </a:solidFill>
                      <a:prstDash val="solid"/>
                      <a:round/>
                      <a:headEnd type="none" w="med" len="med"/>
                      <a:tailEnd type="none" w="med" len="med"/>
                    </a:lnR>
                    <a:lnT w="6350" cap="flat" cmpd="sng" algn="ctr">
                      <a:solidFill>
                        <a:srgbClr val="F01D8E"/>
                      </a:solidFill>
                      <a:prstDash val="solid"/>
                      <a:round/>
                      <a:headEnd type="none" w="med" len="med"/>
                      <a:tailEnd type="none" w="med" len="med"/>
                    </a:lnT>
                    <a:lnB w="6350" cap="flat" cmpd="sng" algn="ctr">
                      <a:solidFill>
                        <a:srgbClr val="3010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1860</a:t>
                      </a:r>
                      <a:r>
                        <a:rPr lang="zh-CN" altLang="en-US">
                          <a:effectLst/>
                        </a:rPr>
                        <a:t>‌</a:t>
                      </a:r>
                    </a:p>
                  </a:txBody>
                  <a:tcPr marL="101600" marR="101600" marT="66675" marB="66675" anchor="ctr">
                    <a:lnL w="6350" cap="flat" cmpd="sng" algn="ctr">
                      <a:solidFill>
                        <a:srgbClr val="30108E"/>
                      </a:solidFill>
                      <a:prstDash val="solid"/>
                      <a:round/>
                      <a:headEnd type="none" w="med" len="med"/>
                      <a:tailEnd type="none" w="med" len="med"/>
                    </a:lnL>
                    <a:lnR w="6350" cap="flat" cmpd="sng" algn="ctr">
                      <a:solidFill>
                        <a:srgbClr val="10178E"/>
                      </a:solidFill>
                      <a:prstDash val="solid"/>
                      <a:round/>
                      <a:headEnd type="none" w="med" len="med"/>
                      <a:tailEnd type="none" w="med" len="med"/>
                    </a:lnR>
                    <a:lnT w="6350" cap="flat" cmpd="sng" algn="ctr">
                      <a:solidFill>
                        <a:srgbClr val="30158E"/>
                      </a:solidFill>
                      <a:prstDash val="solid"/>
                      <a:round/>
                      <a:headEnd type="none" w="med" len="med"/>
                      <a:tailEnd type="none" w="med" len="med"/>
                    </a:lnT>
                    <a:lnB w="6350" cap="flat" cmpd="sng" algn="ctr">
                      <a:solidFill>
                        <a:srgbClr val="10178E"/>
                      </a:solidFill>
                      <a:prstDash val="solid"/>
                      <a:round/>
                      <a:headEnd type="none" w="med" len="med"/>
                      <a:tailEnd type="none" w="med" len="med"/>
                    </a:lnB>
                    <a:solidFill>
                      <a:srgbClr val="FFFFFF"/>
                    </a:solidFill>
                  </a:tcPr>
                </a:tc>
                <a:tc>
                  <a:txBody>
                    <a:bodyPr/>
                    <a:lstStyle/>
                    <a:p>
                      <a:r>
                        <a:rPr lang="zh-CN" altLang="en-US">
                          <a:effectLst/>
                        </a:rPr>
                        <a:t>‌</a:t>
                      </a:r>
                      <a:r>
                        <a:rPr lang="en-US" altLang="zh-CN" b="1">
                          <a:effectLst/>
                          <a:latin typeface="PingFang SC"/>
                        </a:rPr>
                        <a:t>92</a:t>
                      </a:r>
                      <a:r>
                        <a:rPr lang="zh-CN" altLang="en-US">
                          <a:effectLst/>
                        </a:rPr>
                        <a:t>‌</a:t>
                      </a:r>
                    </a:p>
                  </a:txBody>
                  <a:tcPr marL="101600" marR="101600" marT="66675" marB="66675" anchor="ctr">
                    <a:lnL w="6350" cap="flat" cmpd="sng" algn="ctr">
                      <a:solidFill>
                        <a:srgbClr val="10178E"/>
                      </a:solidFill>
                      <a:prstDash val="solid"/>
                      <a:round/>
                      <a:headEnd type="none" w="med" len="med"/>
                      <a:tailEnd type="none" w="med" len="med"/>
                    </a:lnL>
                    <a:lnR w="6350" cap="flat" cmpd="sng" algn="ctr">
                      <a:solidFill>
                        <a:srgbClr val="401E8E"/>
                      </a:solidFill>
                      <a:prstDash val="solid"/>
                      <a:round/>
                      <a:headEnd type="none" w="med" len="med"/>
                      <a:tailEnd type="none" w="med" len="med"/>
                    </a:lnR>
                    <a:lnT w="6350" cap="flat" cmpd="sng" algn="ctr">
                      <a:solidFill>
                        <a:srgbClr val="C0168E"/>
                      </a:solidFill>
                      <a:prstDash val="solid"/>
                      <a:round/>
                      <a:headEnd type="none" w="med" len="med"/>
                      <a:tailEnd type="none" w="med" len="med"/>
                    </a:lnT>
                    <a:lnB w="6350" cap="flat" cmpd="sng" algn="ctr">
                      <a:solidFill>
                        <a:srgbClr val="401E8E"/>
                      </a:solidFill>
                      <a:prstDash val="solid"/>
                      <a:round/>
                      <a:headEnd type="none" w="med" len="med"/>
                      <a:tailEnd type="none" w="med" len="med"/>
                    </a:lnB>
                    <a:solidFill>
                      <a:srgbClr val="FFFFFF"/>
                    </a:solidFill>
                  </a:tcPr>
                </a:tc>
                <a:tc>
                  <a:txBody>
                    <a:bodyPr/>
                    <a:lstStyle/>
                    <a:p>
                      <a:r>
                        <a:rPr lang="zh-CN" altLang="en-US" dirty="0">
                          <a:effectLst/>
                        </a:rPr>
                        <a:t>‌</a:t>
                      </a:r>
                      <a:r>
                        <a:rPr lang="en-US" altLang="zh-CN" b="1" dirty="0">
                          <a:effectLst/>
                          <a:latin typeface="PingFang SC"/>
                        </a:rPr>
                        <a:t>67</a:t>
                      </a:r>
                      <a:endParaRPr lang="zh-CN" altLang="en-US" dirty="0">
                        <a:effectLst/>
                      </a:endParaRPr>
                    </a:p>
                  </a:txBody>
                  <a:tcPr marL="101600" marR="101600" marT="66675" marB="66675" anchor="ctr">
                    <a:lnL w="6350" cap="flat" cmpd="sng" algn="ctr">
                      <a:solidFill>
                        <a:srgbClr val="401E8E"/>
                      </a:solidFill>
                      <a:prstDash val="solid"/>
                      <a:round/>
                      <a:headEnd type="none" w="med" len="med"/>
                      <a:tailEnd type="none" w="med" len="med"/>
                    </a:lnL>
                    <a:lnR w="6350" cap="flat" cmpd="sng" algn="ctr">
                      <a:solidFill>
                        <a:srgbClr val="C0208E"/>
                      </a:solidFill>
                      <a:prstDash val="solid"/>
                      <a:round/>
                      <a:headEnd type="none" w="med" len="med"/>
                      <a:tailEnd type="none" w="med" len="med"/>
                    </a:lnR>
                    <a:lnT w="6350" cap="flat" cmpd="sng" algn="ctr">
                      <a:solidFill>
                        <a:srgbClr val="50138E"/>
                      </a:solidFill>
                      <a:prstDash val="solid"/>
                      <a:round/>
                      <a:headEnd type="none" w="med" len="med"/>
                      <a:tailEnd type="none" w="med" len="med"/>
                    </a:lnT>
                    <a:lnB w="6350" cap="flat" cmpd="sng" algn="ctr">
                      <a:solidFill>
                        <a:srgbClr val="C0208E"/>
                      </a:solidFill>
                      <a:prstDash val="solid"/>
                      <a:round/>
                      <a:headEnd type="none" w="med" len="med"/>
                      <a:tailEnd type="none" w="med" len="med"/>
                    </a:lnB>
                    <a:solidFill>
                      <a:srgbClr val="FFFFFF"/>
                    </a:solidFill>
                  </a:tcPr>
                </a:tc>
                <a:extLst>
                  <a:ext uri="{0D108BD9-81ED-4DB2-BD59-A6C34878D82A}">
                    <a16:rowId xmlns:a16="http://schemas.microsoft.com/office/drawing/2014/main" val="964711832"/>
                  </a:ext>
                </a:extLst>
              </a:tr>
            </a:tbl>
          </a:graphicData>
        </a:graphic>
      </p:graphicFrame>
      <p:sp>
        <p:nvSpPr>
          <p:cNvPr id="6" name="矩形 5"/>
          <p:cNvSpPr/>
          <p:nvPr/>
        </p:nvSpPr>
        <p:spPr>
          <a:xfrm>
            <a:off x="184484" y="2877748"/>
            <a:ext cx="11065042" cy="1200329"/>
          </a:xfrm>
          <a:prstGeom prst="rect">
            <a:avLst/>
          </a:prstGeom>
        </p:spPr>
        <p:txBody>
          <a:bodyPr wrap="square">
            <a:spAutoFit/>
          </a:bodyPr>
          <a:lstStyle/>
          <a:p>
            <a:r>
              <a:rPr lang="zh-CN" altLang="en-US" b="0" i="0" dirty="0" smtClean="0">
                <a:solidFill>
                  <a:srgbClr val="333333"/>
                </a:solidFill>
                <a:effectLst/>
                <a:latin typeface="PingFang SC"/>
              </a:rPr>
              <a:t>关键结论：</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吞吐量提升</a:t>
            </a:r>
            <a:r>
              <a:rPr lang="en-US" altLang="zh-CN" b="1" i="0" dirty="0" smtClean="0">
                <a:solidFill>
                  <a:srgbClr val="333333"/>
                </a:solidFill>
                <a:effectLst/>
                <a:latin typeface="PingFang SC"/>
              </a:rPr>
              <a:t>67%</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CUDA</a:t>
            </a:r>
            <a:r>
              <a:rPr lang="zh-CN" altLang="en-US" b="0" i="0" dirty="0" smtClean="0">
                <a:solidFill>
                  <a:srgbClr val="333333"/>
                </a:solidFill>
                <a:effectLst/>
                <a:latin typeface="PingFang SC"/>
              </a:rPr>
              <a:t>内核优化 </a:t>
            </a:r>
            <a:r>
              <a:rPr lang="en-US" altLang="zh-CN" b="0" i="0" dirty="0" smtClean="0">
                <a:solidFill>
                  <a:srgbClr val="333333"/>
                </a:solidFill>
                <a:effectLst/>
                <a:latin typeface="PingFang SC"/>
              </a:rPr>
              <a:t>+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a:t>
            </a:r>
            <a:r>
              <a:rPr lang="en-US" altLang="zh-CN" b="0" i="0" dirty="0" smtClean="0">
                <a:solidFill>
                  <a:srgbClr val="333333"/>
                </a:solidFill>
                <a:effectLst/>
                <a:latin typeface="PingFang SC"/>
              </a:rPr>
              <a:t>KV</a:t>
            </a:r>
            <a:r>
              <a:rPr lang="zh-CN" altLang="en-US" b="0" i="0" dirty="0" smtClean="0">
                <a:solidFill>
                  <a:srgbClr val="333333"/>
                </a:solidFill>
                <a:effectLst/>
                <a:latin typeface="PingFang SC"/>
              </a:rPr>
              <a:t>缓存策略产生叠加优势</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显存占用下降</a:t>
            </a:r>
            <a:r>
              <a:rPr lang="en-US" altLang="zh-CN" b="1" i="0" dirty="0" smtClean="0">
                <a:solidFill>
                  <a:srgbClr val="333333"/>
                </a:solidFill>
                <a:effectLst/>
                <a:latin typeface="PingFang SC"/>
              </a:rPr>
              <a:t>18%</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的页式内存管理 与 </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的缓存复用形成互补</a:t>
            </a:r>
          </a:p>
          <a:p>
            <a:pPr>
              <a:buFont typeface="+mj-lt"/>
              <a:buAutoNum type="arabicPeriod"/>
            </a:pPr>
            <a:r>
              <a:rPr lang="zh-CN" altLang="en-US" b="0" i="0" dirty="0" smtClean="0">
                <a:solidFill>
                  <a:srgbClr val="333333"/>
                </a:solidFill>
                <a:effectLst/>
                <a:latin typeface="PingFang SC"/>
              </a:rPr>
              <a:t>‌</a:t>
            </a:r>
            <a:r>
              <a:rPr lang="zh-CN" altLang="en-US" b="1" i="0" dirty="0" smtClean="0">
                <a:solidFill>
                  <a:srgbClr val="333333"/>
                </a:solidFill>
                <a:effectLst/>
                <a:latin typeface="PingFang SC"/>
              </a:rPr>
              <a:t>延迟降低</a:t>
            </a:r>
            <a:r>
              <a:rPr lang="en-US" altLang="zh-CN" b="1" i="0" dirty="0" smtClean="0">
                <a:solidFill>
                  <a:srgbClr val="333333"/>
                </a:solidFill>
                <a:effectLst/>
                <a:latin typeface="PingFang SC"/>
              </a:rPr>
              <a:t>50%</a:t>
            </a:r>
            <a:r>
              <a:rPr lang="zh-CN" altLang="en-US" b="0" i="0" dirty="0" smtClean="0">
                <a:solidFill>
                  <a:srgbClr val="333333"/>
                </a:solidFill>
                <a:effectLst/>
                <a:latin typeface="PingFang SC"/>
              </a:rPr>
              <a:t>‌：</a:t>
            </a:r>
            <a:r>
              <a:rPr lang="en-US" altLang="zh-CN" b="0" i="0" dirty="0" smtClean="0">
                <a:solidFill>
                  <a:srgbClr val="333333"/>
                </a:solidFill>
                <a:effectLst/>
                <a:latin typeface="PingFang SC"/>
              </a:rPr>
              <a:t>Triton</a:t>
            </a:r>
            <a:r>
              <a:rPr lang="zh-CN" altLang="en-US" b="0" i="0" dirty="0" smtClean="0">
                <a:solidFill>
                  <a:srgbClr val="333333"/>
                </a:solidFill>
                <a:effectLst/>
                <a:latin typeface="PingFang SC"/>
              </a:rPr>
              <a:t>的异步执行流水线 有效隐藏了</a:t>
            </a:r>
            <a:r>
              <a:rPr lang="en-US" altLang="zh-CN" b="0" i="0" dirty="0" err="1" smtClean="0">
                <a:solidFill>
                  <a:srgbClr val="333333"/>
                </a:solidFill>
                <a:effectLst/>
                <a:latin typeface="PingFang SC"/>
              </a:rPr>
              <a:t>SGLang</a:t>
            </a:r>
            <a:r>
              <a:rPr lang="zh-CN" altLang="en-US" b="0" i="0" dirty="0" smtClean="0">
                <a:solidFill>
                  <a:srgbClr val="333333"/>
                </a:solidFill>
                <a:effectLst/>
                <a:latin typeface="PingFang SC"/>
              </a:rPr>
              <a:t>图优化的开销</a:t>
            </a:r>
            <a:endParaRPr lang="zh-CN" altLang="en-US" b="0" i="0" dirty="0">
              <a:solidFill>
                <a:srgbClr val="333333"/>
              </a:solidFill>
              <a:effectLst/>
              <a:latin typeface="PingFang SC"/>
            </a:endParaRPr>
          </a:p>
        </p:txBody>
      </p:sp>
    </p:spTree>
    <p:extLst>
      <p:ext uri="{BB962C8B-B14F-4D97-AF65-F5344CB8AC3E}">
        <p14:creationId xmlns:p14="http://schemas.microsoft.com/office/powerpoint/2010/main" val="14140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riton 服务流程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43" y="132263"/>
            <a:ext cx="7183688" cy="32127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8758" y="3946548"/>
            <a:ext cx="11381874" cy="2031325"/>
          </a:xfrm>
          <a:prstGeom prst="rect">
            <a:avLst/>
          </a:prstGeom>
        </p:spPr>
        <p:txBody>
          <a:bodyPr wrap="square">
            <a:spAutoFit/>
          </a:bodyPr>
          <a:lstStyle/>
          <a:p>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的主要特点包括：</a:t>
            </a:r>
          </a:p>
          <a:p>
            <a:pPr>
              <a:buFont typeface="Arial" panose="020B0604020202020204" pitchFamily="34" charset="0"/>
              <a:buChar char="•"/>
            </a:pPr>
            <a:r>
              <a:rPr lang="zh-CN" altLang="en-US" b="1" i="0" dirty="0" smtClean="0">
                <a:solidFill>
                  <a:srgbClr val="222832"/>
                </a:solidFill>
                <a:effectLst/>
                <a:latin typeface="-apple-system"/>
              </a:rPr>
              <a:t>高性能</a:t>
            </a:r>
            <a:r>
              <a:rPr lang="zh-CN" altLang="en-US" b="0" i="0" dirty="0" smtClean="0">
                <a:solidFill>
                  <a:srgbClr val="222832"/>
                </a:solidFill>
                <a:effectLst/>
                <a:latin typeface="-apple-system"/>
              </a:rPr>
              <a:t>：通过优化模型加载、执行和卸载的流程，</a:t>
            </a:r>
            <a:r>
              <a:rPr lang="en-US" altLang="zh-CN" b="0" i="0" dirty="0" smtClean="0">
                <a:solidFill>
                  <a:srgbClr val="222832"/>
                </a:solidFill>
                <a:effectLst/>
                <a:latin typeface="-apple-system"/>
              </a:rPr>
              <a:t>Triton </a:t>
            </a:r>
            <a:r>
              <a:rPr lang="zh-CN" altLang="en-US" b="0" i="0" dirty="0" smtClean="0">
                <a:solidFill>
                  <a:srgbClr val="222832"/>
                </a:solidFill>
                <a:effectLst/>
                <a:latin typeface="-apple-system"/>
              </a:rPr>
              <a:t>显著提高了推理性能。</a:t>
            </a:r>
          </a:p>
          <a:p>
            <a:pPr>
              <a:buFont typeface="Arial" panose="020B0604020202020204" pitchFamily="34" charset="0"/>
              <a:buChar char="•"/>
            </a:pPr>
            <a:r>
              <a:rPr lang="zh-CN" altLang="en-US" b="1" i="0" dirty="0" smtClean="0">
                <a:solidFill>
                  <a:srgbClr val="222832"/>
                </a:solidFill>
                <a:effectLst/>
                <a:latin typeface="-apple-system"/>
              </a:rPr>
              <a:t>可扩展性</a:t>
            </a:r>
            <a:r>
              <a:rPr lang="zh-CN" altLang="en-US" b="0" i="0" dirty="0" smtClean="0">
                <a:solidFill>
                  <a:srgbClr val="222832"/>
                </a:solidFill>
                <a:effectLst/>
                <a:latin typeface="-apple-system"/>
              </a:rPr>
              <a:t>：支持水平扩展和垂直扩展，能够适应不同的计算资源和负载需求。</a:t>
            </a:r>
          </a:p>
          <a:p>
            <a:pPr>
              <a:buFont typeface="Arial" panose="020B0604020202020204" pitchFamily="34" charset="0"/>
              <a:buChar char="•"/>
            </a:pPr>
            <a:r>
              <a:rPr lang="zh-CN" altLang="en-US" b="1" i="0" dirty="0" smtClean="0">
                <a:solidFill>
                  <a:srgbClr val="222832"/>
                </a:solidFill>
                <a:effectLst/>
                <a:latin typeface="-apple-system"/>
              </a:rPr>
              <a:t>多框架支持</a:t>
            </a:r>
            <a:r>
              <a:rPr lang="zh-CN" altLang="en-US" b="0" i="0" dirty="0" smtClean="0">
                <a:solidFill>
                  <a:srgbClr val="222832"/>
                </a:solidFill>
                <a:effectLst/>
                <a:latin typeface="-apple-system"/>
              </a:rPr>
              <a:t>：兼容 </a:t>
            </a:r>
            <a:r>
              <a:rPr lang="en-US" altLang="zh-CN" b="0" i="0" dirty="0" err="1" smtClean="0">
                <a:solidFill>
                  <a:srgbClr val="222832"/>
                </a:solidFill>
                <a:effectLst/>
                <a:latin typeface="-apple-system"/>
              </a:rPr>
              <a:t>TensorFlow</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PyTorch</a:t>
            </a:r>
            <a:r>
              <a:rPr lang="zh-CN" altLang="en-US" b="0" i="0" dirty="0" smtClean="0">
                <a:solidFill>
                  <a:srgbClr val="222832"/>
                </a:solidFill>
                <a:effectLst/>
                <a:latin typeface="-apple-system"/>
              </a:rPr>
              <a:t>、</a:t>
            </a:r>
            <a:r>
              <a:rPr lang="en-US" altLang="zh-CN" b="0" i="0" dirty="0" smtClean="0">
                <a:solidFill>
                  <a:srgbClr val="222832"/>
                </a:solidFill>
                <a:effectLst/>
                <a:latin typeface="-apple-system"/>
              </a:rPr>
              <a:t>ONNX </a:t>
            </a:r>
            <a:r>
              <a:rPr lang="zh-CN" altLang="en-US" b="0" i="0" dirty="0" smtClean="0">
                <a:solidFill>
                  <a:srgbClr val="222832"/>
                </a:solidFill>
                <a:effectLst/>
                <a:latin typeface="-apple-system"/>
              </a:rPr>
              <a:t>等主流 </a:t>
            </a:r>
            <a:r>
              <a:rPr lang="en-US" altLang="zh-CN" b="0" i="0" dirty="0" smtClean="0">
                <a:solidFill>
                  <a:srgbClr val="222832"/>
                </a:solidFill>
                <a:effectLst/>
                <a:latin typeface="-apple-system"/>
              </a:rPr>
              <a:t>AI </a:t>
            </a:r>
            <a:r>
              <a:rPr lang="zh-CN" altLang="en-US" b="0" i="0" dirty="0" smtClean="0">
                <a:solidFill>
                  <a:srgbClr val="222832"/>
                </a:solidFill>
                <a:effectLst/>
                <a:latin typeface="-apple-system"/>
              </a:rPr>
              <a:t>框架。</a:t>
            </a:r>
          </a:p>
          <a:p>
            <a:pPr>
              <a:buFont typeface="Arial" panose="020B0604020202020204" pitchFamily="34" charset="0"/>
              <a:buChar char="•"/>
            </a:pPr>
            <a:r>
              <a:rPr lang="zh-CN" altLang="en-US" b="1" i="0" dirty="0" smtClean="0">
                <a:solidFill>
                  <a:srgbClr val="222832"/>
                </a:solidFill>
                <a:effectLst/>
                <a:latin typeface="-apple-system"/>
              </a:rPr>
              <a:t>模型优化</a:t>
            </a:r>
            <a:r>
              <a:rPr lang="zh-CN" altLang="en-US" b="0" i="0" dirty="0" smtClean="0">
                <a:solidFill>
                  <a:srgbClr val="222832"/>
                </a:solidFill>
                <a:effectLst/>
                <a:latin typeface="-apple-system"/>
              </a:rPr>
              <a:t>：集成 </a:t>
            </a:r>
            <a:r>
              <a:rPr lang="en-US" altLang="zh-CN" b="0" i="0" dirty="0" err="1" smtClean="0">
                <a:solidFill>
                  <a:srgbClr val="222832"/>
                </a:solidFill>
                <a:effectLst/>
                <a:latin typeface="-apple-system"/>
              </a:rPr>
              <a:t>TensorRT</a:t>
            </a:r>
            <a:r>
              <a:rPr lang="en-US" altLang="zh-CN" b="0" i="0" dirty="0" smtClean="0">
                <a:solidFill>
                  <a:srgbClr val="222832"/>
                </a:solidFill>
                <a:effectLst/>
                <a:latin typeface="-apple-system"/>
              </a:rPr>
              <a:t> </a:t>
            </a:r>
            <a:r>
              <a:rPr lang="zh-CN" altLang="en-US" b="0" i="0" dirty="0" smtClean="0">
                <a:solidFill>
                  <a:srgbClr val="222832"/>
                </a:solidFill>
                <a:effectLst/>
                <a:latin typeface="-apple-system"/>
              </a:rPr>
              <a:t>等优化工具，进一步提升模型推理性能。</a:t>
            </a:r>
          </a:p>
          <a:p>
            <a:pPr>
              <a:buFont typeface="Arial" panose="020B0604020202020204" pitchFamily="34" charset="0"/>
              <a:buChar char="•"/>
            </a:pPr>
            <a:r>
              <a:rPr lang="zh-CN" altLang="en-US" b="1" i="0" dirty="0" smtClean="0">
                <a:solidFill>
                  <a:srgbClr val="222832"/>
                </a:solidFill>
                <a:effectLst/>
                <a:latin typeface="-apple-system"/>
              </a:rPr>
              <a:t>灵活性</a:t>
            </a:r>
            <a:r>
              <a:rPr lang="zh-CN" altLang="en-US" b="0" i="0" dirty="0" smtClean="0">
                <a:solidFill>
                  <a:srgbClr val="222832"/>
                </a:solidFill>
                <a:effectLst/>
                <a:latin typeface="-apple-system"/>
              </a:rPr>
              <a:t>：提供灵活的部署选项，支持公有云、私有云和边缘设备。</a:t>
            </a:r>
          </a:p>
          <a:p>
            <a:pPr>
              <a:buFont typeface="Arial" panose="020B0604020202020204" pitchFamily="34" charset="0"/>
              <a:buChar char="•"/>
            </a:pPr>
            <a:r>
              <a:rPr lang="zh-CN" altLang="en-US" b="1" i="0" dirty="0" smtClean="0">
                <a:solidFill>
                  <a:srgbClr val="222832"/>
                </a:solidFill>
                <a:effectLst/>
                <a:latin typeface="-apple-system"/>
              </a:rPr>
              <a:t>安全性</a:t>
            </a:r>
            <a:r>
              <a:rPr lang="zh-CN" altLang="en-US" b="0" i="0" dirty="0" smtClean="0">
                <a:solidFill>
                  <a:srgbClr val="222832"/>
                </a:solidFill>
                <a:effectLst/>
                <a:latin typeface="-apple-system"/>
              </a:rPr>
              <a:t>：支持安全传输和访问控制，保障推理服务的安全性。</a:t>
            </a:r>
            <a:endParaRPr lang="zh-CN" altLang="en-US" b="0" i="0" dirty="0">
              <a:solidFill>
                <a:srgbClr val="222832"/>
              </a:solidFill>
              <a:effectLst/>
              <a:latin typeface="-apple-system"/>
            </a:endParaRPr>
          </a:p>
        </p:txBody>
      </p:sp>
    </p:spTree>
    <p:extLst>
      <p:ext uri="{BB962C8B-B14F-4D97-AF65-F5344CB8AC3E}">
        <p14:creationId xmlns:p14="http://schemas.microsoft.com/office/powerpoint/2010/main" val="804635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1991</TotalTime>
  <Words>8159</Words>
  <Application>Microsoft Office PowerPoint</Application>
  <PresentationFormat>宽屏</PresentationFormat>
  <Paragraphs>382</Paragraphs>
  <Slides>56</Slides>
  <Notes>4</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56</vt:i4>
      </vt:variant>
    </vt:vector>
  </HeadingPairs>
  <TitlesOfParts>
    <vt:vector size="69" baseType="lpstr">
      <vt:lpstr>-apple-system</vt:lpstr>
      <vt:lpstr>Futura Medium</vt:lpstr>
      <vt:lpstr>Helvetica Neue</vt:lpstr>
      <vt:lpstr>PingFang SC</vt:lpstr>
      <vt:lpstr>等线</vt:lpstr>
      <vt:lpstr>等线 Light</vt:lpstr>
      <vt:lpstr>宋体</vt:lpstr>
      <vt:lpstr>微软雅黑</vt:lpstr>
      <vt:lpstr>微软雅黑</vt:lpstr>
      <vt:lpstr>Arial</vt:lpstr>
      <vt:lpstr>Gill Sans MT</vt:lpstr>
      <vt:lpstr>Wingdings</vt:lpstr>
      <vt:lpstr>Office 主题​​</vt:lpstr>
      <vt:lpstr>PowerPoint 演示文稿</vt:lpstr>
      <vt:lpstr>PowerPoint 演示文稿</vt:lpstr>
      <vt:lpstr>PowerPoint 演示文稿</vt:lpstr>
      <vt:lpstr>PowerPoint 演示文稿</vt:lpstr>
      <vt:lpstr>PowerPoint 演示文稿</vt:lpstr>
      <vt:lpstr>SGLang + Triton关系</vt:lpstr>
      <vt:lpstr>PowerPoint 演示文稿</vt:lpstr>
      <vt:lpstr>PowerPoint 演示文稿</vt:lpstr>
      <vt:lpstr>PowerPoint 演示文稿</vt:lpstr>
      <vt:lpstr>PowerPoint 演示文稿</vt:lpstr>
      <vt:lpstr>PowerPoint 演示文稿</vt:lpstr>
      <vt:lpstr>通信框架</vt:lpstr>
      <vt:lpstr>PowerPoint 演示文稿</vt:lpstr>
      <vt:lpstr>PowerPoint 演示文稿</vt:lpstr>
      <vt:lpstr>思维导图 XMind</vt:lpstr>
      <vt:lpstr>单卡训练神经网络模型</vt:lpstr>
      <vt:lpstr>分布式训练</vt:lpstr>
      <vt:lpstr>多卡训练：数据并行 Data Parallelism</vt:lpstr>
      <vt:lpstr>多卡训练：流水并行 Pipeline Parallelism</vt:lpstr>
      <vt:lpstr>多卡训练：张量并行 Tensor Parallelism</vt:lpstr>
      <vt:lpstr>多卡训练：多维并行 Multi Parallelism</vt:lpstr>
      <vt:lpstr>计算与通信解耦</vt:lpstr>
      <vt:lpstr>PowerPoint 演示文稿</vt:lpstr>
      <vt:lpstr>XCCL 在 AI 系统中的位置</vt:lpstr>
      <vt:lpstr>XCCL 在 AI 系统中的位置</vt:lpstr>
      <vt:lpstr>PowerPoint 演示文稿</vt:lpstr>
      <vt:lpstr>PowerPoint 演示文稿</vt:lpstr>
      <vt:lpstr>PowerPoint 演示文稿</vt:lpstr>
      <vt:lpstr>深度学习 计算模式</vt:lpstr>
      <vt:lpstr>PowerPoint 演示文稿</vt:lpstr>
      <vt:lpstr>PowerPoint 演示文稿</vt:lpstr>
      <vt:lpstr>PowerPoint 演示文稿</vt:lpstr>
      <vt:lpstr>量化压缩 vs 网络剪枝</vt:lpstr>
      <vt:lpstr>精度 Accuracy 在 AI 芯片中，精度是一个非常关键的指标，它指的是模型在处理任务时输出结果与实际情况之间的接近程度。理解 AI 芯片的精度指标可以从以下两个角度： 计算精度，比如支持计算支持的位宽，FP32/FP16 等，可以保证多少位宽内的计算结果无误差。 模型效果精度，AI 模型不同的任务有不同的模型效果评价标准，比如 ImageNet 图像识别任务的准确率，回归任务的均方误差等。 </vt:lpstr>
      <vt:lpstr>计算性能仿真</vt:lpstr>
      <vt:lpstr>PowerPoint 演示文稿</vt:lpstr>
      <vt:lpstr>矩阵乘的库</vt:lpstr>
      <vt:lpstr>矩阵乘的优化</vt:lpstr>
      <vt:lpstr>对于矩阵运算 计算体系思考</vt:lpstr>
      <vt:lpstr>PowerPoint 演示文稿</vt:lpstr>
      <vt:lpstr>PowerPoint 演示文稿</vt:lpstr>
      <vt:lpstr>并行计算处理硬件架构（II）：SIMD 系统 -单指令流多数据流 </vt:lpstr>
      <vt:lpstr>并行计算处理硬件架构（IV）： SIMT 系统</vt:lpstr>
      <vt:lpstr>PowerPoint 演示文稿</vt:lpstr>
      <vt:lpstr>PowerPoint 演示文稿</vt:lpstr>
      <vt:lpstr>PowerPoint 演示文稿</vt:lpstr>
      <vt:lpstr>PowerPoint 演示文稿</vt:lpstr>
      <vt:lpstr>GPU 适合处理的程序</vt:lpstr>
      <vt:lpstr>GPU</vt:lpstr>
      <vt:lpstr>CPU 与 GPU 的异构工作流程 Workflow</vt:lpstr>
      <vt:lpstr>Tensor(张量) Core 基本原理</vt:lpstr>
      <vt:lpstr>PowerPoint 演示文稿</vt:lpstr>
      <vt:lpstr>人工智能</vt:lpstr>
      <vt:lpstr>机器学习</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haha</dc:creator>
  <cp:lastModifiedBy>haha</cp:lastModifiedBy>
  <cp:revision>176</cp:revision>
  <dcterms:created xsi:type="dcterms:W3CDTF">2025-03-03T11:20:44Z</dcterms:created>
  <dcterms:modified xsi:type="dcterms:W3CDTF">2025-08-06T11:45:37Z</dcterms:modified>
</cp:coreProperties>
</file>